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1"/>
  </p:sldMasterIdLst>
  <p:sldIdLst>
    <p:sldId id="256" r:id="rId2"/>
    <p:sldId id="337" r:id="rId3"/>
    <p:sldId id="265"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8" r:id="rId20"/>
    <p:sldId id="319" r:id="rId21"/>
    <p:sldId id="336"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Lst>
  <p:sldSz cx="14630400" cy="82296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m, Kim" initials="HK" lastIdx="5" clrIdx="0">
    <p:extLst>
      <p:ext uri="{19B8F6BF-5375-455C-9EA6-DF929625EA0E}">
        <p15:presenceInfo xmlns:p15="http://schemas.microsoft.com/office/powerpoint/2012/main" userId="S::Kim.Hamm@mclaren.org::9565d7a4-58be-46f9-9a27-1385efe7da66" providerId="AD"/>
      </p:ext>
    </p:extLst>
  </p:cmAuthor>
  <p:cmAuthor id="2" name="Smith, Dawn" initials="SD" lastIdx="1" clrIdx="1">
    <p:extLst>
      <p:ext uri="{19B8F6BF-5375-455C-9EA6-DF929625EA0E}">
        <p15:presenceInfo xmlns:p15="http://schemas.microsoft.com/office/powerpoint/2012/main" userId="S::Dawn.Smith@mclaren.org::d7f3b7e9-a76c-4327-84d8-701d3ea050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58"/>
    <a:srgbClr val="005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43"/>
  </p:normalViewPr>
  <p:slideViewPr>
    <p:cSldViewPr snapToGrid="0" snapToObjects="1">
      <p:cViewPr varScale="1">
        <p:scale>
          <a:sx n="96" d="100"/>
          <a:sy n="96" d="100"/>
        </p:scale>
        <p:origin x="12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20T07:56:32.080" idx="5">
    <p:pos x="10" y="10"/>
    <p:text>does this list include every item listed in the regulations i.e. compliance officer</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1C70D90-DBBD-F948-BCDB-60BEBF921933}"/>
              </a:ext>
            </a:extLst>
          </p:cNvPr>
          <p:cNvSpPr/>
          <p:nvPr userDrawn="1"/>
        </p:nvSpPr>
        <p:spPr>
          <a:xfrm>
            <a:off x="0" y="5518484"/>
            <a:ext cx="14630400" cy="2711115"/>
          </a:xfrm>
          <a:prstGeom prst="rect">
            <a:avLst/>
          </a:prstGeom>
          <a:solidFill>
            <a:srgbClr val="003B58"/>
          </a:solidFill>
          <a:ln>
            <a:noFill/>
          </a:ln>
          <a:effectLst>
            <a:reflection endPos="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solidFill>
            </a:endParaRPr>
          </a:p>
        </p:txBody>
      </p:sp>
      <p:sp>
        <p:nvSpPr>
          <p:cNvPr id="2" name="Title 1">
            <a:extLst>
              <a:ext uri="{FF2B5EF4-FFF2-40B4-BE49-F238E27FC236}">
                <a16:creationId xmlns:a16="http://schemas.microsoft.com/office/drawing/2014/main" id="{198B7100-A55E-C34A-A0CC-7FD06A23E1DE}"/>
              </a:ext>
            </a:extLst>
          </p:cNvPr>
          <p:cNvSpPr>
            <a:spLocks noGrp="1"/>
          </p:cNvSpPr>
          <p:nvPr>
            <p:ph type="ctrTitle" hasCustomPrompt="1"/>
          </p:nvPr>
        </p:nvSpPr>
        <p:spPr>
          <a:xfrm>
            <a:off x="347472" y="4005072"/>
            <a:ext cx="7882127" cy="1499616"/>
          </a:xfrm>
        </p:spPr>
        <p:txBody>
          <a:bodyPr anchor="t" anchorCtr="0"/>
          <a:lstStyle>
            <a:lvl1pPr algn="l">
              <a:defRPr sz="5800"/>
            </a:lvl1pPr>
          </a:lstStyle>
          <a:p>
            <a:r>
              <a:rPr lang="en-US" dirty="0"/>
              <a:t>PRESENTATION TITLE SLIDE SAMPLE</a:t>
            </a:r>
          </a:p>
        </p:txBody>
      </p:sp>
      <p:sp>
        <p:nvSpPr>
          <p:cNvPr id="3" name="Subtitle 2">
            <a:extLst>
              <a:ext uri="{FF2B5EF4-FFF2-40B4-BE49-F238E27FC236}">
                <a16:creationId xmlns:a16="http://schemas.microsoft.com/office/drawing/2014/main" id="{605D3A80-8418-5241-8C85-275130328629}"/>
              </a:ext>
            </a:extLst>
          </p:cNvPr>
          <p:cNvSpPr>
            <a:spLocks noGrp="1"/>
          </p:cNvSpPr>
          <p:nvPr>
            <p:ph type="subTitle" idx="1" hasCustomPrompt="1"/>
          </p:nvPr>
        </p:nvSpPr>
        <p:spPr>
          <a:xfrm>
            <a:off x="338328" y="5742432"/>
            <a:ext cx="7955279" cy="448056"/>
          </a:xfrm>
        </p:spPr>
        <p:txBody>
          <a:bodyPr>
            <a:noAutofit/>
          </a:bodyPr>
          <a:lstStyle>
            <a:lvl1pPr marL="0" indent="0" algn="l">
              <a:buNone/>
              <a:defRPr sz="2500">
                <a:solidFill>
                  <a:schemeClr val="bg1"/>
                </a:solidFill>
              </a:defRPr>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dirty="0"/>
              <a:t>CLICK TO EDIT MASTER SUBTITLE STYLE</a:t>
            </a:r>
          </a:p>
        </p:txBody>
      </p:sp>
      <p:sp>
        <p:nvSpPr>
          <p:cNvPr id="5" name="Picture Placeholder 12">
            <a:extLst>
              <a:ext uri="{FF2B5EF4-FFF2-40B4-BE49-F238E27FC236}">
                <a16:creationId xmlns:a16="http://schemas.microsoft.com/office/drawing/2014/main" id="{44F100C5-D071-3146-A3B6-705B92289115}"/>
              </a:ext>
            </a:extLst>
          </p:cNvPr>
          <p:cNvSpPr>
            <a:spLocks noGrp="1"/>
          </p:cNvSpPr>
          <p:nvPr>
            <p:ph type="pic" sz="quarter" idx="10" hasCustomPrompt="1"/>
          </p:nvPr>
        </p:nvSpPr>
        <p:spPr>
          <a:xfrm>
            <a:off x="347472" y="6685375"/>
            <a:ext cx="2195513" cy="1049337"/>
          </a:xfrm>
        </p:spPr>
        <p:txBody>
          <a:bodyPr anchor="ctr"/>
          <a:lstStyle>
            <a:lvl1pPr marL="0" indent="0" algn="ctr">
              <a:buNone/>
              <a:defRPr b="0" i="0">
                <a:latin typeface="Arial" charset="0"/>
                <a:ea typeface="Arial" charset="0"/>
                <a:cs typeface="Arial" charset="0"/>
              </a:defRPr>
            </a:lvl1pPr>
          </a:lstStyle>
          <a:p>
            <a:r>
              <a:rPr lang="en-US" dirty="0"/>
              <a:t>Location Logo </a:t>
            </a:r>
            <a:br>
              <a:rPr lang="en-US" dirty="0"/>
            </a:br>
            <a:r>
              <a:rPr lang="en-US" dirty="0"/>
              <a:t>goes here</a:t>
            </a:r>
          </a:p>
        </p:txBody>
      </p:sp>
    </p:spTree>
    <p:extLst>
      <p:ext uri="{BB962C8B-B14F-4D97-AF65-F5344CB8AC3E}">
        <p14:creationId xmlns:p14="http://schemas.microsoft.com/office/powerpoint/2010/main" val="720240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BA986-79D7-F04F-828B-783D9044F76F}"/>
              </a:ext>
            </a:extLst>
          </p:cNvPr>
          <p:cNvSpPr>
            <a:spLocks noGrp="1"/>
          </p:cNvSpPr>
          <p:nvPr>
            <p:ph type="title" hasCustomPrompt="1"/>
          </p:nvPr>
        </p:nvSpPr>
        <p:spPr/>
        <p:txBody>
          <a:bodyPr/>
          <a:lstStyle>
            <a:lvl1pPr>
              <a:lnSpc>
                <a:spcPct val="80000"/>
              </a:lnSpc>
              <a:defRPr/>
            </a:lvl1pPr>
          </a:lstStyle>
          <a:p>
            <a:r>
              <a:rPr lang="en-US" dirty="0"/>
              <a:t>STANDARD TEXT SLIDE SAMPLE</a:t>
            </a:r>
            <a:br>
              <a:rPr lang="en-US" dirty="0"/>
            </a:br>
            <a:r>
              <a:rPr lang="en-US" dirty="0"/>
              <a:t>TWO-LINE TITLE </a:t>
            </a:r>
            <a:r>
              <a:rPr lang="en-US" sz="4600" dirty="0">
                <a:solidFill>
                  <a:srgbClr val="003B58"/>
                </a:solidFill>
              </a:rPr>
              <a:t>– COPY SLIDE</a:t>
            </a:r>
            <a:endParaRPr lang="en-US" dirty="0"/>
          </a:p>
        </p:txBody>
      </p:sp>
      <p:sp>
        <p:nvSpPr>
          <p:cNvPr id="3" name="Content Placeholder 2">
            <a:extLst>
              <a:ext uri="{FF2B5EF4-FFF2-40B4-BE49-F238E27FC236}">
                <a16:creationId xmlns:a16="http://schemas.microsoft.com/office/drawing/2014/main" id="{6364A007-C4BE-3045-845F-BCBEA3013FE4}"/>
              </a:ext>
            </a:extLst>
          </p:cNvPr>
          <p:cNvSpPr>
            <a:spLocks noGrp="1"/>
          </p:cNvSpPr>
          <p:nvPr>
            <p:ph idx="1" hasCustomPrompt="1"/>
          </p:nvPr>
        </p:nvSpPr>
        <p:spPr/>
        <p:txBody>
          <a:bodyPr/>
          <a:lstStyle>
            <a:lvl1pPr>
              <a:buClr>
                <a:srgbClr val="005C8F"/>
              </a:buClr>
              <a:defRPr/>
            </a:lvl1pPr>
            <a:lvl2pPr>
              <a:defRPr/>
            </a:lvl2pPr>
            <a:lvl5pPr marL="2194560" indent="0">
              <a:buNone/>
              <a:defRPr/>
            </a:lvl5pPr>
          </a:lstStyle>
          <a:p>
            <a:pPr lvl="0"/>
            <a:r>
              <a:rPr lang="en-US" dirty="0"/>
              <a:t>Bullet points would start here and continue onto a second line</a:t>
            </a:r>
            <a:br>
              <a:rPr lang="en-US" dirty="0"/>
            </a:br>
            <a:r>
              <a:rPr lang="en-US" dirty="0"/>
              <a:t>like this, if necessary</a:t>
            </a:r>
          </a:p>
          <a:p>
            <a:pPr lvl="0"/>
            <a:r>
              <a:rPr lang="en-US" dirty="0"/>
              <a:t>Bullet point 2</a:t>
            </a:r>
          </a:p>
          <a:p>
            <a:pPr lvl="0"/>
            <a:r>
              <a:rPr lang="en-US" dirty="0"/>
              <a:t>Bullet point 3</a:t>
            </a:r>
          </a:p>
          <a:p>
            <a:pPr lvl="1"/>
            <a:r>
              <a:rPr lang="en-US" dirty="0"/>
              <a:t>Sub-points would follow as shown here</a:t>
            </a:r>
          </a:p>
          <a:p>
            <a:pPr lvl="1"/>
            <a:r>
              <a:rPr lang="en-US" dirty="0"/>
              <a:t>Sub-point 2</a:t>
            </a:r>
          </a:p>
        </p:txBody>
      </p:sp>
      <p:sp>
        <p:nvSpPr>
          <p:cNvPr id="7" name="Subtitle 2">
            <a:extLst>
              <a:ext uri="{FF2B5EF4-FFF2-40B4-BE49-F238E27FC236}">
                <a16:creationId xmlns:a16="http://schemas.microsoft.com/office/drawing/2014/main" id="{8CC33957-7AAE-0641-851A-F4E078C28874}"/>
              </a:ext>
            </a:extLst>
          </p:cNvPr>
          <p:cNvSpPr>
            <a:spLocks noGrp="1"/>
          </p:cNvSpPr>
          <p:nvPr>
            <p:ph type="subTitle" idx="13" hasCustomPrompt="1"/>
          </p:nvPr>
        </p:nvSpPr>
        <p:spPr>
          <a:xfrm>
            <a:off x="356616" y="1938528"/>
            <a:ext cx="7891272" cy="374904"/>
          </a:xfrm>
        </p:spPr>
        <p:txBody>
          <a:bodyPr>
            <a:noAutofit/>
          </a:bodyPr>
          <a:lstStyle>
            <a:lvl1pPr marL="0" indent="0" algn="l">
              <a:buNone/>
              <a:defRPr sz="2200">
                <a:solidFill>
                  <a:srgbClr val="003B58"/>
                </a:solidFill>
              </a:defRPr>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dirty="0"/>
              <a:t>SLIDE SUBTITLE PLACEHOLDER</a:t>
            </a:r>
          </a:p>
        </p:txBody>
      </p:sp>
      <p:sp>
        <p:nvSpPr>
          <p:cNvPr id="9" name="Rectangle 8">
            <a:extLst>
              <a:ext uri="{FF2B5EF4-FFF2-40B4-BE49-F238E27FC236}">
                <a16:creationId xmlns:a16="http://schemas.microsoft.com/office/drawing/2014/main" id="{2EC1F069-CAAA-DD4B-9679-B75733BA15CF}"/>
              </a:ext>
            </a:extLst>
          </p:cNvPr>
          <p:cNvSpPr/>
          <p:nvPr userDrawn="1"/>
        </p:nvSpPr>
        <p:spPr>
          <a:xfrm>
            <a:off x="0" y="7491663"/>
            <a:ext cx="14630400" cy="737937"/>
          </a:xfrm>
          <a:prstGeom prst="rect">
            <a:avLst/>
          </a:prstGeom>
          <a:solidFill>
            <a:srgbClr val="003B58"/>
          </a:solidFill>
          <a:ln>
            <a:noFill/>
          </a:ln>
          <a:effectLst>
            <a:reflection endPos="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lumMod val="75000"/>
                </a:schemeClr>
              </a:solidFill>
            </a:endParaRPr>
          </a:p>
        </p:txBody>
      </p:sp>
      <p:pic>
        <p:nvPicPr>
          <p:cNvPr id="10" name="Picture 9" descr="McLaren_Macomb_REV_cmyk.eps">
            <a:extLst>
              <a:ext uri="{FF2B5EF4-FFF2-40B4-BE49-F238E27FC236}">
                <a16:creationId xmlns:a16="http://schemas.microsoft.com/office/drawing/2014/main" id="{EDCE57B6-8B9B-754A-82C7-53533BFFED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2381"/>
          <a:stretch/>
        </p:blipFill>
        <p:spPr>
          <a:xfrm>
            <a:off x="12754529" y="7696023"/>
            <a:ext cx="1525320" cy="338727"/>
          </a:xfrm>
          <a:prstGeom prst="rect">
            <a:avLst/>
          </a:prstGeom>
        </p:spPr>
      </p:pic>
      <p:sp>
        <p:nvSpPr>
          <p:cNvPr id="8" name="Rectangle 7">
            <a:extLst>
              <a:ext uri="{FF2B5EF4-FFF2-40B4-BE49-F238E27FC236}">
                <a16:creationId xmlns:a16="http://schemas.microsoft.com/office/drawing/2014/main" id="{689FA888-9252-CA4B-BA53-95530EB3039D}"/>
              </a:ext>
            </a:extLst>
          </p:cNvPr>
          <p:cNvSpPr/>
          <p:nvPr userDrawn="1"/>
        </p:nvSpPr>
        <p:spPr>
          <a:xfrm flipV="1">
            <a:off x="0" y="1618777"/>
            <a:ext cx="14630400" cy="104565"/>
          </a:xfrm>
          <a:prstGeom prst="rect">
            <a:avLst/>
          </a:prstGeom>
          <a:solidFill>
            <a:srgbClr val="003B58"/>
          </a:solidFill>
          <a:ln>
            <a:noFill/>
          </a:ln>
          <a:effectLst>
            <a:reflection endPos="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3B58"/>
              </a:solidFill>
            </a:endParaRPr>
          </a:p>
        </p:txBody>
      </p:sp>
    </p:spTree>
    <p:extLst>
      <p:ext uri="{BB962C8B-B14F-4D97-AF65-F5344CB8AC3E}">
        <p14:creationId xmlns:p14="http://schemas.microsoft.com/office/powerpoint/2010/main" val="108972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BA986-79D7-F04F-828B-783D9044F76F}"/>
              </a:ext>
            </a:extLst>
          </p:cNvPr>
          <p:cNvSpPr>
            <a:spLocks noGrp="1"/>
          </p:cNvSpPr>
          <p:nvPr>
            <p:ph type="title" hasCustomPrompt="1"/>
          </p:nvPr>
        </p:nvSpPr>
        <p:spPr/>
        <p:txBody>
          <a:bodyPr/>
          <a:lstStyle>
            <a:lvl1pPr>
              <a:lnSpc>
                <a:spcPct val="80000"/>
              </a:lnSpc>
              <a:defRPr/>
            </a:lvl1pPr>
          </a:lstStyle>
          <a:p>
            <a:r>
              <a:rPr lang="en-US" dirty="0"/>
              <a:t>STANDARD TEXT SLIDE SAMPLE</a:t>
            </a:r>
            <a:br>
              <a:rPr lang="en-US" dirty="0"/>
            </a:br>
            <a:r>
              <a:rPr lang="en-US" dirty="0"/>
              <a:t>TWO-LINE TITLE </a:t>
            </a:r>
            <a:r>
              <a:rPr lang="en-US" sz="4600" dirty="0">
                <a:solidFill>
                  <a:srgbClr val="003B58"/>
                </a:solidFill>
              </a:rPr>
              <a:t>– GRAPHIC SLIDE</a:t>
            </a:r>
            <a:endParaRPr lang="en-US" dirty="0"/>
          </a:p>
        </p:txBody>
      </p:sp>
      <p:sp>
        <p:nvSpPr>
          <p:cNvPr id="3" name="Content Placeholder 2">
            <a:extLst>
              <a:ext uri="{FF2B5EF4-FFF2-40B4-BE49-F238E27FC236}">
                <a16:creationId xmlns:a16="http://schemas.microsoft.com/office/drawing/2014/main" id="{6364A007-C4BE-3045-845F-BCBEA3013FE4}"/>
              </a:ext>
            </a:extLst>
          </p:cNvPr>
          <p:cNvSpPr>
            <a:spLocks noGrp="1"/>
          </p:cNvSpPr>
          <p:nvPr>
            <p:ph idx="1" hasCustomPrompt="1"/>
          </p:nvPr>
        </p:nvSpPr>
        <p:spPr/>
        <p:txBody>
          <a:bodyPr/>
          <a:lstStyle>
            <a:lvl1pPr>
              <a:defRPr/>
            </a:lvl1pPr>
            <a:lvl2pPr>
              <a:defRPr/>
            </a:lvl2pPr>
            <a:lvl5pPr marL="2194560" indent="0">
              <a:buNone/>
              <a:defRPr/>
            </a:lvl5pPr>
          </a:lstStyle>
          <a:p>
            <a:pPr lvl="0"/>
            <a:r>
              <a:rPr lang="en-US" dirty="0"/>
              <a:t>Bullet points would start here and continue onto a second line</a:t>
            </a:r>
            <a:br>
              <a:rPr lang="en-US" dirty="0"/>
            </a:br>
            <a:r>
              <a:rPr lang="en-US" dirty="0"/>
              <a:t>like this, if necessary</a:t>
            </a:r>
          </a:p>
          <a:p>
            <a:pPr lvl="0"/>
            <a:r>
              <a:rPr lang="en-US" dirty="0"/>
              <a:t>Sample “graphic area” shown below</a:t>
            </a:r>
          </a:p>
          <a:p>
            <a:pPr lvl="0"/>
            <a:endParaRPr lang="en-US" dirty="0"/>
          </a:p>
        </p:txBody>
      </p:sp>
      <p:sp>
        <p:nvSpPr>
          <p:cNvPr id="7" name="Subtitle 2">
            <a:extLst>
              <a:ext uri="{FF2B5EF4-FFF2-40B4-BE49-F238E27FC236}">
                <a16:creationId xmlns:a16="http://schemas.microsoft.com/office/drawing/2014/main" id="{8CC33957-7AAE-0641-851A-F4E078C28874}"/>
              </a:ext>
            </a:extLst>
          </p:cNvPr>
          <p:cNvSpPr>
            <a:spLocks noGrp="1"/>
          </p:cNvSpPr>
          <p:nvPr>
            <p:ph type="subTitle" idx="13" hasCustomPrompt="1"/>
          </p:nvPr>
        </p:nvSpPr>
        <p:spPr>
          <a:xfrm>
            <a:off x="356616" y="1938528"/>
            <a:ext cx="7891272" cy="374904"/>
          </a:xfrm>
        </p:spPr>
        <p:txBody>
          <a:bodyPr>
            <a:noAutofit/>
          </a:bodyPr>
          <a:lstStyle>
            <a:lvl1pPr marL="0" indent="0" algn="l">
              <a:buNone/>
              <a:defRPr sz="2200">
                <a:solidFill>
                  <a:srgbClr val="003B58"/>
                </a:solidFill>
              </a:defRPr>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dirty="0"/>
              <a:t>SLIDE SUBTITLE PLACEHOLDER</a:t>
            </a:r>
          </a:p>
        </p:txBody>
      </p:sp>
      <p:sp>
        <p:nvSpPr>
          <p:cNvPr id="9" name="Rectangle 8">
            <a:extLst>
              <a:ext uri="{FF2B5EF4-FFF2-40B4-BE49-F238E27FC236}">
                <a16:creationId xmlns:a16="http://schemas.microsoft.com/office/drawing/2014/main" id="{2EC1F069-CAAA-DD4B-9679-B75733BA15CF}"/>
              </a:ext>
            </a:extLst>
          </p:cNvPr>
          <p:cNvSpPr/>
          <p:nvPr userDrawn="1"/>
        </p:nvSpPr>
        <p:spPr>
          <a:xfrm>
            <a:off x="0" y="7491663"/>
            <a:ext cx="14630400" cy="737937"/>
          </a:xfrm>
          <a:prstGeom prst="rect">
            <a:avLst/>
          </a:prstGeom>
          <a:solidFill>
            <a:srgbClr val="003B58"/>
          </a:solidFill>
          <a:ln>
            <a:noFill/>
          </a:ln>
          <a:effectLst>
            <a:reflection endPos="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lumMod val="75000"/>
                </a:schemeClr>
              </a:solidFill>
            </a:endParaRPr>
          </a:p>
        </p:txBody>
      </p:sp>
      <p:pic>
        <p:nvPicPr>
          <p:cNvPr id="10" name="Picture 9" descr="McLaren_Macomb_REV_cmyk.eps">
            <a:extLst>
              <a:ext uri="{FF2B5EF4-FFF2-40B4-BE49-F238E27FC236}">
                <a16:creationId xmlns:a16="http://schemas.microsoft.com/office/drawing/2014/main" id="{EDCE57B6-8B9B-754A-82C7-53533BFFED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2381"/>
          <a:stretch/>
        </p:blipFill>
        <p:spPr>
          <a:xfrm>
            <a:off x="12754529" y="7696023"/>
            <a:ext cx="1525320" cy="338727"/>
          </a:xfrm>
          <a:prstGeom prst="rect">
            <a:avLst/>
          </a:prstGeom>
        </p:spPr>
      </p:pic>
      <p:sp>
        <p:nvSpPr>
          <p:cNvPr id="8" name="Rectangle 7">
            <a:extLst>
              <a:ext uri="{FF2B5EF4-FFF2-40B4-BE49-F238E27FC236}">
                <a16:creationId xmlns:a16="http://schemas.microsoft.com/office/drawing/2014/main" id="{9BDABB13-AD68-7B43-83A5-27E6CF574C59}"/>
              </a:ext>
            </a:extLst>
          </p:cNvPr>
          <p:cNvSpPr/>
          <p:nvPr userDrawn="1"/>
        </p:nvSpPr>
        <p:spPr>
          <a:xfrm flipV="1">
            <a:off x="0" y="1618777"/>
            <a:ext cx="14630400" cy="104565"/>
          </a:xfrm>
          <a:prstGeom prst="rect">
            <a:avLst/>
          </a:prstGeom>
          <a:solidFill>
            <a:srgbClr val="003B58"/>
          </a:solidFill>
          <a:ln>
            <a:noFill/>
          </a:ln>
          <a:effectLst>
            <a:reflection endPos="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3B58"/>
              </a:solidFill>
            </a:endParaRPr>
          </a:p>
        </p:txBody>
      </p:sp>
    </p:spTree>
    <p:extLst>
      <p:ext uri="{BB962C8B-B14F-4D97-AF65-F5344CB8AC3E}">
        <p14:creationId xmlns:p14="http://schemas.microsoft.com/office/powerpoint/2010/main" val="25992870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987DD1-9691-4047-AB1C-C433538F73BC}"/>
              </a:ext>
            </a:extLst>
          </p:cNvPr>
          <p:cNvSpPr>
            <a:spLocks noGrp="1"/>
          </p:cNvSpPr>
          <p:nvPr>
            <p:ph type="title"/>
          </p:nvPr>
        </p:nvSpPr>
        <p:spPr>
          <a:xfrm>
            <a:off x="356616" y="310896"/>
            <a:ext cx="10140696" cy="1335024"/>
          </a:xfrm>
          <a:prstGeom prst="rect">
            <a:avLst/>
          </a:prstGeom>
        </p:spPr>
        <p:txBody>
          <a:bodyPr vert="horz" lIns="91440" tIns="45720" rIns="91440" bIns="45720" rtlCol="0" anchor="t" anchorCtr="0">
            <a:noAutofit/>
          </a:bodyPr>
          <a:lstStyle/>
          <a:p>
            <a:r>
              <a:rPr lang="en-US" dirty="0"/>
              <a:t>STANDARD TEXT SLIDE SAMPLE</a:t>
            </a:r>
            <a:br>
              <a:rPr lang="en-US" dirty="0"/>
            </a:br>
            <a:r>
              <a:rPr lang="en-US" dirty="0"/>
              <a:t>TWO-LINE TITLE </a:t>
            </a:r>
            <a:r>
              <a:rPr lang="en-US" sz="4600" dirty="0">
                <a:solidFill>
                  <a:srgbClr val="003B58"/>
                </a:solidFill>
              </a:rPr>
              <a:t>– COPY SLIDE</a:t>
            </a:r>
            <a:endParaRPr lang="en-US" dirty="0"/>
          </a:p>
        </p:txBody>
      </p:sp>
      <p:sp>
        <p:nvSpPr>
          <p:cNvPr id="3" name="Text Placeholder 2">
            <a:extLst>
              <a:ext uri="{FF2B5EF4-FFF2-40B4-BE49-F238E27FC236}">
                <a16:creationId xmlns:a16="http://schemas.microsoft.com/office/drawing/2014/main" id="{3852CA0A-332F-7945-8E3F-58A64ECC2F63}"/>
              </a:ext>
            </a:extLst>
          </p:cNvPr>
          <p:cNvSpPr>
            <a:spLocks noGrp="1"/>
          </p:cNvSpPr>
          <p:nvPr>
            <p:ph type="body" idx="1"/>
          </p:nvPr>
        </p:nvSpPr>
        <p:spPr>
          <a:xfrm>
            <a:off x="768096" y="2569464"/>
            <a:ext cx="7488936" cy="40599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6627784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78" r:id="rId3"/>
  </p:sldLayoutIdLst>
  <p:txStyles>
    <p:titleStyle>
      <a:lvl1pPr algn="l" defTabSz="1097280" rtl="0" eaLnBrk="1" latinLnBrk="0" hangingPunct="1">
        <a:lnSpc>
          <a:spcPct val="80000"/>
        </a:lnSpc>
        <a:spcBef>
          <a:spcPct val="0"/>
        </a:spcBef>
        <a:buNone/>
        <a:defRPr sz="4600" kern="1200">
          <a:solidFill>
            <a:srgbClr val="003B58"/>
          </a:solidFill>
          <a:latin typeface="Times New Roman" panose="02020603050405020304" pitchFamily="18" charset="0"/>
          <a:ea typeface="+mj-ea"/>
          <a:cs typeface="Times New Roman" panose="02020603050405020304" pitchFamily="18" charset="0"/>
        </a:defRPr>
      </a:lvl1pPr>
    </p:titleStyle>
    <p:bodyStyle>
      <a:lvl1pPr marL="347472" indent="-347472" algn="l" defTabSz="1097280" rtl="0" eaLnBrk="1" latinLnBrk="0" hangingPunct="1">
        <a:lnSpc>
          <a:spcPct val="90000"/>
        </a:lnSpc>
        <a:spcBef>
          <a:spcPts val="1200"/>
        </a:spcBef>
        <a:buClr>
          <a:srgbClr val="005C8F"/>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896112" indent="-347472" algn="l" defTabSz="1097280" rtl="0" eaLnBrk="1" latinLnBrk="0" hangingPunct="1">
        <a:lnSpc>
          <a:spcPct val="90000"/>
        </a:lnSpc>
        <a:spcBef>
          <a:spcPts val="600"/>
        </a:spcBef>
        <a:buClr>
          <a:srgbClr val="005C8F"/>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444752" indent="-347472" algn="l" defTabSz="1097280" rtl="0" eaLnBrk="1" latinLnBrk="0" hangingPunct="1">
        <a:lnSpc>
          <a:spcPct val="90000"/>
        </a:lnSpc>
        <a:spcBef>
          <a:spcPts val="600"/>
        </a:spcBef>
        <a:buClr>
          <a:srgbClr val="005C8F"/>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993392" indent="-347472" algn="l" defTabSz="1097280" rtl="0" eaLnBrk="1" latinLnBrk="0" hangingPunct="1">
        <a:lnSpc>
          <a:spcPct val="90000"/>
        </a:lnSpc>
        <a:spcBef>
          <a:spcPts val="600"/>
        </a:spcBef>
        <a:buClr>
          <a:srgbClr val="005C8F"/>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542032" indent="-347472" algn="l" defTabSz="1097280" rtl="0" eaLnBrk="1" latinLnBrk="0" hangingPunct="1">
        <a:lnSpc>
          <a:spcPct val="90000"/>
        </a:lnSpc>
        <a:spcBef>
          <a:spcPts val="600"/>
        </a:spcBef>
        <a:buClr>
          <a:srgbClr val="005C8F"/>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www.cms.gov/Medicare/Fraud-and-Abuse/PhysicianSelfReferral/List_of_Codes"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http://www.michigan.gov/fraud" TargetMode="Externa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15608-2705-074D-8BBD-22CC320A21FC}"/>
              </a:ext>
            </a:extLst>
          </p:cNvPr>
          <p:cNvSpPr>
            <a:spLocks noGrp="1"/>
          </p:cNvSpPr>
          <p:nvPr>
            <p:ph type="ctrTitle"/>
          </p:nvPr>
        </p:nvSpPr>
        <p:spPr>
          <a:xfrm>
            <a:off x="347472" y="4005072"/>
            <a:ext cx="11007165" cy="1499616"/>
          </a:xfrm>
        </p:spPr>
        <p:txBody>
          <a:bodyPr/>
          <a:lstStyle/>
          <a:p>
            <a:r>
              <a:rPr lang="en-US" dirty="0"/>
              <a:t>Accountable Care Organization</a:t>
            </a:r>
            <a:br>
              <a:rPr lang="en-US" dirty="0"/>
            </a:br>
            <a:r>
              <a:rPr lang="en-US" dirty="0"/>
              <a:t>Annual Compliance Training</a:t>
            </a:r>
          </a:p>
        </p:txBody>
      </p:sp>
      <p:sp>
        <p:nvSpPr>
          <p:cNvPr id="5" name="Subtitle 4">
            <a:extLst>
              <a:ext uri="{FF2B5EF4-FFF2-40B4-BE49-F238E27FC236}">
                <a16:creationId xmlns:a16="http://schemas.microsoft.com/office/drawing/2014/main" id="{5AE0C619-5043-744C-AD3A-C5B8A2056820}"/>
              </a:ext>
            </a:extLst>
          </p:cNvPr>
          <p:cNvSpPr>
            <a:spLocks noGrp="1"/>
          </p:cNvSpPr>
          <p:nvPr>
            <p:ph type="subTitle" idx="1"/>
          </p:nvPr>
        </p:nvSpPr>
        <p:spPr>
          <a:xfrm>
            <a:off x="224920" y="7492418"/>
            <a:ext cx="14180560" cy="448056"/>
          </a:xfrm>
        </p:spPr>
        <p:txBody>
          <a:bodyPr/>
          <a:lstStyle/>
          <a:p>
            <a:pPr algn="ctr">
              <a:spcBef>
                <a:spcPts val="600"/>
              </a:spcBef>
            </a:pPr>
            <a:r>
              <a:rPr lang="en-US" sz="1800" dirty="0"/>
              <a:t>Disclaimer: This module has been modified from the CMS and McLaren Health Care Corporation training for the </a:t>
            </a:r>
          </a:p>
          <a:p>
            <a:pPr algn="ctr">
              <a:spcBef>
                <a:spcPts val="600"/>
              </a:spcBef>
            </a:pPr>
            <a:r>
              <a:rPr lang="en-US" sz="1800" dirty="0"/>
              <a:t>McLaren High Performance Network learning module. Hyperlinks have remained functional. </a:t>
            </a:r>
          </a:p>
          <a:p>
            <a:endParaRPr lang="en-US" dirty="0"/>
          </a:p>
        </p:txBody>
      </p:sp>
      <p:pic>
        <p:nvPicPr>
          <p:cNvPr id="7" name="Picture 6">
            <a:extLst>
              <a:ext uri="{FF2B5EF4-FFF2-40B4-BE49-F238E27FC236}">
                <a16:creationId xmlns:a16="http://schemas.microsoft.com/office/drawing/2014/main" id="{9052527F-4BAD-4336-B625-29D6E62434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5440" y="0"/>
            <a:ext cx="3753448" cy="1793314"/>
          </a:xfrm>
          <a:prstGeom prst="rect">
            <a:avLst/>
          </a:prstGeom>
        </p:spPr>
      </p:pic>
    </p:spTree>
    <p:extLst>
      <p:ext uri="{BB962C8B-B14F-4D97-AF65-F5344CB8AC3E}">
        <p14:creationId xmlns:p14="http://schemas.microsoft.com/office/powerpoint/2010/main" val="1234585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FRAUD, WASTE and ABUSE</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70"/>
            <a:ext cx="12105423" cy="5645426"/>
          </a:xfrm>
        </p:spPr>
        <p:txBody>
          <a:bodyPr>
            <a:normAutofit/>
          </a:bodyPr>
          <a:lstStyle/>
          <a:p>
            <a:pPr marL="0" indent="0">
              <a:spcAft>
                <a:spcPts val="600"/>
              </a:spcAft>
              <a:buNone/>
            </a:pPr>
            <a:r>
              <a:rPr lang="en-US" sz="2400" b="1" dirty="0">
                <a:solidFill>
                  <a:srgbClr val="000000"/>
                </a:solidFill>
              </a:rPr>
              <a:t>Criminal Fraud:</a:t>
            </a:r>
          </a:p>
          <a:p>
            <a:pPr marL="225425" indent="0">
              <a:spcBef>
                <a:spcPts val="1800"/>
              </a:spcBef>
              <a:spcAft>
                <a:spcPts val="600"/>
              </a:spcAft>
              <a:buNone/>
            </a:pPr>
            <a:r>
              <a:rPr lang="en-US" dirty="0">
                <a:solidFill>
                  <a:srgbClr val="000000"/>
                </a:solidFill>
              </a:rPr>
              <a:t>Knowingly and willfully executing, or attempting to execute, a scheme or artifice to defraud any health care benefit program; or to obtain, by means of false or fraudulent pretenses, representations, or promises, any of the money or property owned by, or under the custody or control of, any health care benefit program.  (18 United States Code §1347)</a:t>
            </a:r>
          </a:p>
          <a:p>
            <a:pPr marL="0" indent="0">
              <a:spcBef>
                <a:spcPts val="1800"/>
              </a:spcBef>
              <a:spcAft>
                <a:spcPts val="600"/>
              </a:spcAft>
              <a:buNone/>
            </a:pPr>
            <a:r>
              <a:rPr lang="en-US" i="1" dirty="0">
                <a:solidFill>
                  <a:srgbClr val="000000"/>
                </a:solidFill>
              </a:rPr>
              <a:t>What does this mean?</a:t>
            </a:r>
          </a:p>
          <a:p>
            <a:pPr marL="225425" indent="0">
              <a:spcBef>
                <a:spcPts val="1800"/>
              </a:spcBef>
              <a:spcAft>
                <a:spcPts val="600"/>
              </a:spcAft>
              <a:buNone/>
            </a:pPr>
            <a:r>
              <a:rPr lang="en-US" dirty="0">
                <a:solidFill>
                  <a:srgbClr val="000000"/>
                </a:solidFill>
              </a:rPr>
              <a:t>Intentionally submitting false information to the government or a government contractor in order to get money or a benefit. </a:t>
            </a:r>
          </a:p>
          <a:p>
            <a:pPr marL="0" indent="0">
              <a:spcBef>
                <a:spcPts val="1800"/>
              </a:spcBef>
              <a:spcAft>
                <a:spcPts val="600"/>
              </a:spcAft>
              <a:buNone/>
            </a:pPr>
            <a:r>
              <a:rPr lang="en-US" i="1" dirty="0">
                <a:solidFill>
                  <a:srgbClr val="000000"/>
                </a:solidFill>
              </a:rPr>
              <a:t>Examples of actions that may constitute Fraud:</a:t>
            </a:r>
            <a:endParaRPr lang="en-US" dirty="0">
              <a:solidFill>
                <a:srgbClr val="000000"/>
              </a:solidFill>
            </a:endParaRPr>
          </a:p>
          <a:p>
            <a:pPr marL="574675" indent="-346075">
              <a:buClrTx/>
            </a:pPr>
            <a:r>
              <a:rPr lang="en-US" dirty="0">
                <a:solidFill>
                  <a:srgbClr val="000000"/>
                </a:solidFill>
              </a:rPr>
              <a:t>Billing for services not furnished or provided, including cancelled appointments</a:t>
            </a:r>
          </a:p>
          <a:p>
            <a:pPr marL="574675" indent="-346075">
              <a:buClrTx/>
            </a:pPr>
            <a:r>
              <a:rPr lang="en-US" dirty="0">
                <a:solidFill>
                  <a:srgbClr val="000000"/>
                </a:solidFill>
              </a:rPr>
              <a:t>Altering claims, medical records or receipts to receive higher payment</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178196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FRAUD, WASTE and ABUSE</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1735553" cy="5791183"/>
          </a:xfrm>
        </p:spPr>
        <p:txBody>
          <a:bodyPr>
            <a:normAutofit/>
          </a:bodyPr>
          <a:lstStyle/>
          <a:p>
            <a:pPr marL="0" indent="0">
              <a:spcBef>
                <a:spcPts val="1800"/>
              </a:spcBef>
              <a:spcAft>
                <a:spcPts val="600"/>
              </a:spcAft>
              <a:buNone/>
            </a:pPr>
            <a:r>
              <a:rPr lang="en-US" sz="2400" b="1" dirty="0">
                <a:solidFill>
                  <a:srgbClr val="000000"/>
                </a:solidFill>
              </a:rPr>
              <a:t>Waste:</a:t>
            </a:r>
          </a:p>
          <a:p>
            <a:pPr marL="225425" indent="0">
              <a:spcBef>
                <a:spcPts val="1800"/>
              </a:spcBef>
              <a:spcAft>
                <a:spcPts val="600"/>
              </a:spcAft>
              <a:buNone/>
            </a:pPr>
            <a:r>
              <a:rPr lang="en-US" dirty="0">
                <a:solidFill>
                  <a:srgbClr val="000000"/>
                </a:solidFill>
              </a:rPr>
              <a:t>Over utilization of services or other practices that, directly or indirectly, result in unnecessary costs to the Medicare Program. Waste is generally not considered to be caused by criminally negligent actions but rather the misuse of resources. </a:t>
            </a:r>
          </a:p>
          <a:p>
            <a:pPr marL="0" indent="0">
              <a:spcBef>
                <a:spcPts val="1800"/>
              </a:spcBef>
              <a:spcAft>
                <a:spcPts val="600"/>
              </a:spcAft>
              <a:buNone/>
            </a:pPr>
            <a:r>
              <a:rPr lang="en-US" i="1" dirty="0">
                <a:solidFill>
                  <a:srgbClr val="000000"/>
                </a:solidFill>
              </a:rPr>
              <a:t>Examples of actions that may constitute Waste:</a:t>
            </a:r>
            <a:endParaRPr lang="en-US" dirty="0">
              <a:solidFill>
                <a:srgbClr val="000000"/>
              </a:solidFill>
            </a:endParaRPr>
          </a:p>
          <a:p>
            <a:pPr marL="574675" indent="-346075">
              <a:spcBef>
                <a:spcPts val="1800"/>
              </a:spcBef>
              <a:spcAft>
                <a:spcPts val="600"/>
              </a:spcAft>
              <a:buClrTx/>
            </a:pPr>
            <a:r>
              <a:rPr lang="en-US" dirty="0">
                <a:solidFill>
                  <a:srgbClr val="000000"/>
                </a:solidFill>
              </a:rPr>
              <a:t>Conducting excessive office visits or writing of prescriptions</a:t>
            </a:r>
          </a:p>
          <a:p>
            <a:pPr marL="574675" indent="-346075">
              <a:spcBef>
                <a:spcPts val="1800"/>
              </a:spcBef>
              <a:spcAft>
                <a:spcPts val="600"/>
              </a:spcAft>
              <a:buClrTx/>
            </a:pPr>
            <a:r>
              <a:rPr lang="en-US" dirty="0">
                <a:solidFill>
                  <a:srgbClr val="000000"/>
                </a:solidFill>
              </a:rPr>
              <a:t>Ordering excessive laboratory tests</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482972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FRAUD, WASTE and ABUSE</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2557486" cy="5791183"/>
          </a:xfrm>
        </p:spPr>
        <p:txBody>
          <a:bodyPr>
            <a:normAutofit/>
          </a:bodyPr>
          <a:lstStyle/>
          <a:p>
            <a:pPr marL="0" indent="0">
              <a:spcBef>
                <a:spcPts val="1800"/>
              </a:spcBef>
              <a:spcAft>
                <a:spcPts val="600"/>
              </a:spcAft>
              <a:buNone/>
            </a:pPr>
            <a:r>
              <a:rPr lang="en-US" sz="2400" b="1" dirty="0">
                <a:solidFill>
                  <a:srgbClr val="000000"/>
                </a:solidFill>
              </a:rPr>
              <a:t>Abuse:</a:t>
            </a:r>
          </a:p>
          <a:p>
            <a:pPr marL="225425" indent="0">
              <a:spcBef>
                <a:spcPts val="1800"/>
              </a:spcBef>
              <a:spcAft>
                <a:spcPts val="600"/>
              </a:spcAft>
              <a:buNone/>
            </a:pPr>
            <a:r>
              <a:rPr lang="en-US" dirty="0">
                <a:solidFill>
                  <a:srgbClr val="000000"/>
                </a:solidFill>
              </a:rPr>
              <a:t>Includes actions that may, directly or indirectly, result in unnecessary costs to the Medicare Program.  Abuse involved payment for items or services when there is not legal entitlement to that payment and the provider has not knowingly and/or intentionally misrepresented facts to obtain payment. </a:t>
            </a:r>
          </a:p>
          <a:p>
            <a:pPr marL="0" indent="0">
              <a:spcBef>
                <a:spcPts val="1800"/>
              </a:spcBef>
              <a:spcAft>
                <a:spcPts val="600"/>
              </a:spcAft>
              <a:buNone/>
            </a:pPr>
            <a:r>
              <a:rPr lang="en-US" i="1" dirty="0">
                <a:solidFill>
                  <a:srgbClr val="000000"/>
                </a:solidFill>
              </a:rPr>
              <a:t>Examples of actions that may constitute Abuse:</a:t>
            </a:r>
            <a:endParaRPr lang="en-US" dirty="0">
              <a:solidFill>
                <a:srgbClr val="000000"/>
              </a:solidFill>
            </a:endParaRPr>
          </a:p>
          <a:p>
            <a:pPr marL="574675" indent="-346075">
              <a:spcBef>
                <a:spcPts val="1800"/>
              </a:spcBef>
              <a:spcAft>
                <a:spcPts val="600"/>
              </a:spcAft>
              <a:buClrTx/>
            </a:pPr>
            <a:r>
              <a:rPr lang="en-US" dirty="0">
                <a:solidFill>
                  <a:srgbClr val="000000"/>
                </a:solidFill>
              </a:rPr>
              <a:t>Unknowingly billing for unnecessary medical services</a:t>
            </a:r>
          </a:p>
          <a:p>
            <a:pPr marL="574675" indent="-346075">
              <a:spcBef>
                <a:spcPts val="1800"/>
              </a:spcBef>
              <a:spcAft>
                <a:spcPts val="600"/>
              </a:spcAft>
              <a:buClrTx/>
            </a:pPr>
            <a:r>
              <a:rPr lang="en-US" dirty="0">
                <a:solidFill>
                  <a:srgbClr val="000000"/>
                </a:solidFill>
              </a:rPr>
              <a:t>Misusing codes on claims, up-coding or unbundling</a:t>
            </a:r>
          </a:p>
          <a:p>
            <a:pPr marL="228600" indent="0">
              <a:buClrTx/>
              <a:buNone/>
            </a:pPr>
            <a:endParaRPr lang="en-US" dirty="0">
              <a:solidFill>
                <a:srgbClr val="000000"/>
              </a:solidFill>
            </a:endParaRP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2313963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FRAUD, WASTE and ABUSE</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5" y="1719469"/>
            <a:ext cx="10923895" cy="5791183"/>
          </a:xfrm>
        </p:spPr>
        <p:txBody>
          <a:bodyPr>
            <a:normAutofit/>
          </a:bodyPr>
          <a:lstStyle/>
          <a:p>
            <a:pPr marL="0" indent="0">
              <a:spcBef>
                <a:spcPts val="1800"/>
              </a:spcBef>
              <a:spcAft>
                <a:spcPts val="600"/>
              </a:spcAft>
              <a:buNone/>
            </a:pPr>
            <a:r>
              <a:rPr lang="en-US" sz="2400" b="1" dirty="0">
                <a:solidFill>
                  <a:srgbClr val="000000"/>
                </a:solidFill>
              </a:rPr>
              <a:t>Differences Between Fraud, Waste and Abuse:</a:t>
            </a:r>
          </a:p>
          <a:p>
            <a:pPr>
              <a:lnSpc>
                <a:spcPct val="150000"/>
              </a:lnSpc>
              <a:spcBef>
                <a:spcPts val="1800"/>
              </a:spcBef>
              <a:spcAft>
                <a:spcPts val="600"/>
              </a:spcAft>
              <a:buFont typeface="Wingdings" panose="05000000000000000000" pitchFamily="2" charset="2"/>
              <a:buChar char="§"/>
            </a:pPr>
            <a:r>
              <a:rPr lang="en-US" dirty="0">
                <a:solidFill>
                  <a:srgbClr val="000000"/>
                </a:solidFill>
              </a:rPr>
              <a:t>There are differences between fraud, waste and abuse. One of the primary differences is intent and knowledge. </a:t>
            </a:r>
          </a:p>
          <a:p>
            <a:pPr>
              <a:lnSpc>
                <a:spcPct val="150000"/>
              </a:lnSpc>
              <a:spcBef>
                <a:spcPts val="1800"/>
              </a:spcBef>
              <a:spcAft>
                <a:spcPts val="600"/>
              </a:spcAft>
              <a:buFont typeface="Wingdings" panose="05000000000000000000" pitchFamily="2" charset="2"/>
              <a:buChar char="§"/>
            </a:pPr>
            <a:r>
              <a:rPr lang="en-US" dirty="0">
                <a:solidFill>
                  <a:srgbClr val="000000"/>
                </a:solidFill>
              </a:rPr>
              <a:t>Fraud requires the person to have intent to obtain payment and the knowledge that their actions are wrong. </a:t>
            </a:r>
          </a:p>
          <a:p>
            <a:pPr>
              <a:lnSpc>
                <a:spcPct val="150000"/>
              </a:lnSpc>
              <a:spcBef>
                <a:spcPts val="1800"/>
              </a:spcBef>
              <a:spcAft>
                <a:spcPts val="600"/>
              </a:spcAft>
              <a:buFont typeface="Wingdings" panose="05000000000000000000" pitchFamily="2" charset="2"/>
              <a:buChar char="§"/>
            </a:pPr>
            <a:r>
              <a:rPr lang="en-US" dirty="0">
                <a:solidFill>
                  <a:srgbClr val="000000"/>
                </a:solidFill>
              </a:rPr>
              <a:t>Waste and abuse may involve obtaining an improper payment but does not require the same intent and knowledge.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911550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FRAUD, WASTE and ABUSE</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5" y="1719469"/>
            <a:ext cx="10923895" cy="5791183"/>
          </a:xfrm>
        </p:spPr>
        <p:txBody>
          <a:bodyPr>
            <a:normAutofit/>
          </a:bodyPr>
          <a:lstStyle/>
          <a:p>
            <a:pPr marL="0" indent="0">
              <a:spcBef>
                <a:spcPts val="1800"/>
              </a:spcBef>
              <a:spcAft>
                <a:spcPts val="600"/>
              </a:spcAft>
              <a:buNone/>
            </a:pPr>
            <a:r>
              <a:rPr lang="en-US" sz="2400" b="1" dirty="0">
                <a:solidFill>
                  <a:srgbClr val="000000"/>
                </a:solidFill>
              </a:rPr>
              <a:t>Why Focus on Fraud, Waste and Abuse (FWA):</a:t>
            </a:r>
          </a:p>
          <a:p>
            <a:pPr>
              <a:lnSpc>
                <a:spcPct val="150000"/>
              </a:lnSpc>
              <a:spcBef>
                <a:spcPts val="1800"/>
              </a:spcBef>
              <a:spcAft>
                <a:spcPts val="600"/>
              </a:spcAft>
              <a:buFont typeface="Wingdings" panose="05000000000000000000" pitchFamily="2" charset="2"/>
              <a:buChar char="§"/>
            </a:pPr>
            <a:r>
              <a:rPr lang="en-US" dirty="0">
                <a:solidFill>
                  <a:srgbClr val="000000"/>
                </a:solidFill>
              </a:rPr>
              <a:t>Healthcare costs are on the rise (scams alone cost the health care industry more than $100 billion annually). </a:t>
            </a:r>
          </a:p>
          <a:p>
            <a:pPr>
              <a:lnSpc>
                <a:spcPct val="150000"/>
              </a:lnSpc>
              <a:spcBef>
                <a:spcPts val="1800"/>
              </a:spcBef>
              <a:spcAft>
                <a:spcPts val="600"/>
              </a:spcAft>
              <a:buFont typeface="Wingdings" panose="05000000000000000000" pitchFamily="2" charset="2"/>
              <a:buChar char="§"/>
            </a:pPr>
            <a:r>
              <a:rPr lang="en-US" dirty="0">
                <a:solidFill>
                  <a:srgbClr val="000000"/>
                </a:solidFill>
              </a:rPr>
              <a:t>The total recoveries in FY 2018 for individual states Medicaid Fraud Control Units is $693 million in criminal recoveries and $859 million in recoveries (over $24 million just in Michigan for criminal, civil and global recoveries). </a:t>
            </a:r>
          </a:p>
          <a:p>
            <a:pPr>
              <a:lnSpc>
                <a:spcPct val="150000"/>
              </a:lnSpc>
              <a:spcBef>
                <a:spcPts val="1800"/>
              </a:spcBef>
              <a:spcAft>
                <a:spcPts val="600"/>
              </a:spcAft>
              <a:buFont typeface="Wingdings" panose="05000000000000000000" pitchFamily="2" charset="2"/>
              <a:buChar char="§"/>
            </a:pPr>
            <a:r>
              <a:rPr lang="en-US" dirty="0">
                <a:solidFill>
                  <a:srgbClr val="000000"/>
                </a:solidFill>
              </a:rPr>
              <a:t>Detecting and preventing FWA saves dollars for taxpayers, health plans and members. </a:t>
            </a:r>
          </a:p>
          <a:p>
            <a:pPr>
              <a:lnSpc>
                <a:spcPct val="150000"/>
              </a:lnSpc>
              <a:spcBef>
                <a:spcPts val="1800"/>
              </a:spcBef>
              <a:spcAft>
                <a:spcPts val="600"/>
              </a:spcAft>
              <a:buFont typeface="Wingdings" panose="05000000000000000000" pitchFamily="2" charset="2"/>
              <a:buChar char="§"/>
            </a:pPr>
            <a:r>
              <a:rPr lang="en-US" dirty="0">
                <a:solidFill>
                  <a:srgbClr val="000000"/>
                </a:solidFill>
              </a:rPr>
              <a:t>We need your cooperation to help detect, correct and prevent FWA.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686288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FRAUD, WASTE and ABUSE</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5" y="1719469"/>
            <a:ext cx="5355303" cy="510023"/>
          </a:xfrm>
        </p:spPr>
        <p:txBody>
          <a:bodyPr>
            <a:normAutofit/>
          </a:bodyPr>
          <a:lstStyle/>
          <a:p>
            <a:pPr marL="0" indent="0">
              <a:spcBef>
                <a:spcPts val="1800"/>
              </a:spcBef>
              <a:spcAft>
                <a:spcPts val="600"/>
              </a:spcAft>
              <a:buNone/>
            </a:pPr>
            <a:r>
              <a:rPr lang="en-US" sz="2400" b="1" dirty="0">
                <a:solidFill>
                  <a:srgbClr val="000000"/>
                </a:solidFill>
              </a:rPr>
              <a:t>Fraud is NOT a Victimless Crime:</a:t>
            </a:r>
            <a:endParaRPr lang="en-US" dirty="0">
              <a:solidFill>
                <a:srgbClr val="000000"/>
              </a:solidFill>
            </a:endParaRP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
        <p:nvSpPr>
          <p:cNvPr id="5" name="TextBox 4">
            <a:extLst>
              <a:ext uri="{FF2B5EF4-FFF2-40B4-BE49-F238E27FC236}">
                <a16:creationId xmlns:a16="http://schemas.microsoft.com/office/drawing/2014/main" id="{2D47DA95-C389-4230-858D-A56DA1BD2D29}"/>
              </a:ext>
            </a:extLst>
          </p:cNvPr>
          <p:cNvSpPr txBox="1"/>
          <p:nvPr/>
        </p:nvSpPr>
        <p:spPr>
          <a:xfrm>
            <a:off x="462336" y="2493795"/>
            <a:ext cx="6852863" cy="1754326"/>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Detroit area neurosurgeon Aria </a:t>
            </a:r>
            <a:r>
              <a:rPr lang="en-US" dirty="0" err="1">
                <a:latin typeface="Arial" panose="020B0604020202020204" pitchFamily="34" charset="0"/>
                <a:cs typeface="Arial" panose="020B0604020202020204" pitchFamily="34" charset="0"/>
              </a:rPr>
              <a:t>Sabit</a:t>
            </a:r>
            <a:r>
              <a:rPr lang="en-US" dirty="0">
                <a:latin typeface="Arial" panose="020B0604020202020204" pitchFamily="34" charset="0"/>
                <a:cs typeface="Arial" panose="020B0604020202020204" pitchFamily="34" charset="0"/>
              </a:rPr>
              <a:t> was sentenced January 8, 2016, to 235 months in prison for his role in $2.8 million health care fraud scheme in which he caused serious bodily harm to patients by performing unnecessary invasive spinal surgeries. </a:t>
            </a:r>
          </a:p>
          <a:p>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                                                                           -www.justice.gov</a:t>
            </a:r>
          </a:p>
        </p:txBody>
      </p:sp>
      <p:sp>
        <p:nvSpPr>
          <p:cNvPr id="7" name="TextBox 6">
            <a:extLst>
              <a:ext uri="{FF2B5EF4-FFF2-40B4-BE49-F238E27FC236}">
                <a16:creationId xmlns:a16="http://schemas.microsoft.com/office/drawing/2014/main" id="{40C9F139-82EB-4BDE-95C2-87975DD5B933}"/>
              </a:ext>
            </a:extLst>
          </p:cNvPr>
          <p:cNvSpPr txBox="1"/>
          <p:nvPr/>
        </p:nvSpPr>
        <p:spPr>
          <a:xfrm>
            <a:off x="7315200" y="2493795"/>
            <a:ext cx="6852863" cy="1754326"/>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Farid Fata admitted in his plea to prescribing and administering aggressive chemotherapy, cancer treatments, intravenous iron and other infusion therapies to patients who did not need them in order to increase his billings to the Medicare program and other insurance companies. </a:t>
            </a:r>
          </a:p>
          <a:p>
            <a:pPr algn="r"/>
            <a:r>
              <a:rPr lang="en-US" dirty="0">
                <a:latin typeface="Arial" panose="020B0604020202020204" pitchFamily="34" charset="0"/>
                <a:cs typeface="Arial" panose="020B0604020202020204" pitchFamily="34" charset="0"/>
              </a:rPr>
              <a:t>-www.justice.gov</a:t>
            </a:r>
            <a:r>
              <a:rPr lang="en-US" dirty="0"/>
              <a:t>	</a:t>
            </a:r>
          </a:p>
        </p:txBody>
      </p:sp>
      <p:pic>
        <p:nvPicPr>
          <p:cNvPr id="8" name="Picture 7">
            <a:extLst>
              <a:ext uri="{FF2B5EF4-FFF2-40B4-BE49-F238E27FC236}">
                <a16:creationId xmlns:a16="http://schemas.microsoft.com/office/drawing/2014/main" id="{5E12196A-D059-4F81-AA18-75B7EB380274}"/>
              </a:ext>
            </a:extLst>
          </p:cNvPr>
          <p:cNvPicPr>
            <a:picLocks noChangeAspect="1"/>
          </p:cNvPicPr>
          <p:nvPr/>
        </p:nvPicPr>
        <p:blipFill>
          <a:blip r:embed="rId2"/>
          <a:stretch>
            <a:fillRect/>
          </a:stretch>
        </p:blipFill>
        <p:spPr>
          <a:xfrm>
            <a:off x="2521821" y="4182277"/>
            <a:ext cx="1847850" cy="2547296"/>
          </a:xfrm>
          <a:prstGeom prst="rect">
            <a:avLst/>
          </a:prstGeom>
        </p:spPr>
      </p:pic>
      <p:pic>
        <p:nvPicPr>
          <p:cNvPr id="9" name="Picture 8">
            <a:extLst>
              <a:ext uri="{FF2B5EF4-FFF2-40B4-BE49-F238E27FC236}">
                <a16:creationId xmlns:a16="http://schemas.microsoft.com/office/drawing/2014/main" id="{030CD467-137E-41D8-AA4E-832FA0302CDD}"/>
              </a:ext>
            </a:extLst>
          </p:cNvPr>
          <p:cNvPicPr>
            <a:picLocks noChangeAspect="1"/>
          </p:cNvPicPr>
          <p:nvPr/>
        </p:nvPicPr>
        <p:blipFill>
          <a:blip r:embed="rId3"/>
          <a:stretch>
            <a:fillRect/>
          </a:stretch>
        </p:blipFill>
        <p:spPr>
          <a:xfrm>
            <a:off x="9817706" y="4182277"/>
            <a:ext cx="1847850" cy="2619375"/>
          </a:xfrm>
          <a:prstGeom prst="rect">
            <a:avLst/>
          </a:prstGeom>
        </p:spPr>
      </p:pic>
    </p:spTree>
    <p:extLst>
      <p:ext uri="{BB962C8B-B14F-4D97-AF65-F5344CB8AC3E}">
        <p14:creationId xmlns:p14="http://schemas.microsoft.com/office/powerpoint/2010/main" val="1928209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FRAUD, WASTE and ABUSE</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5" y="1719469"/>
            <a:ext cx="10923895" cy="5791183"/>
          </a:xfrm>
        </p:spPr>
        <p:txBody>
          <a:bodyPr>
            <a:normAutofit/>
          </a:bodyPr>
          <a:lstStyle/>
          <a:p>
            <a:pPr marL="0" indent="0">
              <a:spcBef>
                <a:spcPts val="1800"/>
              </a:spcBef>
              <a:spcAft>
                <a:spcPts val="600"/>
              </a:spcAft>
              <a:buNone/>
            </a:pPr>
            <a:r>
              <a:rPr lang="en-US" sz="2400" b="1" dirty="0">
                <a:solidFill>
                  <a:srgbClr val="000000"/>
                </a:solidFill>
              </a:rPr>
              <a:t>Preventing Fraud, Waste and Abuse:</a:t>
            </a:r>
          </a:p>
          <a:p>
            <a:pPr>
              <a:lnSpc>
                <a:spcPct val="150000"/>
              </a:lnSpc>
              <a:spcBef>
                <a:spcPts val="1800"/>
              </a:spcBef>
              <a:spcAft>
                <a:spcPts val="600"/>
              </a:spcAft>
              <a:buFont typeface="Wingdings" panose="05000000000000000000" pitchFamily="2" charset="2"/>
              <a:buChar char="§"/>
            </a:pPr>
            <a:r>
              <a:rPr lang="en-US" dirty="0">
                <a:solidFill>
                  <a:srgbClr val="000000"/>
                </a:solidFill>
              </a:rPr>
              <a:t>Make sure you are up to date with laws, regulations and policies. </a:t>
            </a:r>
          </a:p>
          <a:p>
            <a:pPr>
              <a:lnSpc>
                <a:spcPct val="150000"/>
              </a:lnSpc>
              <a:spcBef>
                <a:spcPts val="1800"/>
              </a:spcBef>
              <a:spcAft>
                <a:spcPts val="600"/>
              </a:spcAft>
              <a:buFont typeface="Wingdings" panose="05000000000000000000" pitchFamily="2" charset="2"/>
              <a:buChar char="§"/>
            </a:pPr>
            <a:r>
              <a:rPr lang="en-US" dirty="0">
                <a:solidFill>
                  <a:srgbClr val="000000"/>
                </a:solidFill>
              </a:rPr>
              <a:t>Ensure you coordinate with other payers. </a:t>
            </a:r>
          </a:p>
          <a:p>
            <a:pPr>
              <a:lnSpc>
                <a:spcPct val="150000"/>
              </a:lnSpc>
              <a:spcBef>
                <a:spcPts val="1800"/>
              </a:spcBef>
              <a:spcAft>
                <a:spcPts val="600"/>
              </a:spcAft>
              <a:buFont typeface="Wingdings" panose="05000000000000000000" pitchFamily="2" charset="2"/>
              <a:buChar char="§"/>
            </a:pPr>
            <a:r>
              <a:rPr lang="en-US" dirty="0">
                <a:solidFill>
                  <a:srgbClr val="000000"/>
                </a:solidFill>
              </a:rPr>
              <a:t>Ensure your data and billing is both accurate and timely. </a:t>
            </a:r>
          </a:p>
          <a:p>
            <a:pPr>
              <a:lnSpc>
                <a:spcPct val="150000"/>
              </a:lnSpc>
              <a:spcBef>
                <a:spcPts val="1800"/>
              </a:spcBef>
              <a:spcAft>
                <a:spcPts val="600"/>
              </a:spcAft>
              <a:buFont typeface="Wingdings" panose="05000000000000000000" pitchFamily="2" charset="2"/>
              <a:buChar char="§"/>
            </a:pPr>
            <a:r>
              <a:rPr lang="en-US" dirty="0">
                <a:solidFill>
                  <a:srgbClr val="000000"/>
                </a:solidFill>
              </a:rPr>
              <a:t>Verify information provided to you.</a:t>
            </a:r>
          </a:p>
          <a:p>
            <a:pPr>
              <a:lnSpc>
                <a:spcPct val="150000"/>
              </a:lnSpc>
              <a:spcBef>
                <a:spcPts val="1800"/>
              </a:spcBef>
              <a:spcAft>
                <a:spcPts val="600"/>
              </a:spcAft>
              <a:buFont typeface="Wingdings" panose="05000000000000000000" pitchFamily="2" charset="2"/>
              <a:buChar char="§"/>
            </a:pPr>
            <a:r>
              <a:rPr lang="en-US" dirty="0">
                <a:solidFill>
                  <a:srgbClr val="000000"/>
                </a:solidFill>
              </a:rPr>
              <a:t>Be on the lookout for suspicious activity. </a:t>
            </a:r>
          </a:p>
          <a:p>
            <a:pPr>
              <a:lnSpc>
                <a:spcPct val="150000"/>
              </a:lnSpc>
              <a:spcBef>
                <a:spcPts val="1800"/>
              </a:spcBef>
              <a:spcAft>
                <a:spcPts val="600"/>
              </a:spcAft>
              <a:buFont typeface="Wingdings" panose="05000000000000000000" pitchFamily="2" charset="2"/>
              <a:buChar char="§"/>
            </a:pPr>
            <a:r>
              <a:rPr lang="en-US" dirty="0">
                <a:solidFill>
                  <a:srgbClr val="000000"/>
                </a:solidFill>
              </a:rPr>
              <a:t>Refund all identified overpayments within 60 days.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3732073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FRAUD, WASTE and ABUSE</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5" y="1719469"/>
            <a:ext cx="12485568" cy="5791183"/>
          </a:xfrm>
        </p:spPr>
        <p:txBody>
          <a:bodyPr>
            <a:normAutofit/>
          </a:bodyPr>
          <a:lstStyle/>
          <a:p>
            <a:pPr marL="0" indent="0">
              <a:spcBef>
                <a:spcPts val="1800"/>
              </a:spcBef>
              <a:spcAft>
                <a:spcPts val="600"/>
              </a:spcAft>
              <a:buNone/>
            </a:pPr>
            <a:r>
              <a:rPr lang="en-US" sz="2400" b="1" dirty="0">
                <a:solidFill>
                  <a:srgbClr val="000000"/>
                </a:solidFill>
              </a:rPr>
              <a:t>Correcting Fraud, Waste and Abuse:</a:t>
            </a:r>
          </a:p>
          <a:p>
            <a:pPr>
              <a:lnSpc>
                <a:spcPct val="150000"/>
              </a:lnSpc>
              <a:spcBef>
                <a:spcPts val="1800"/>
              </a:spcBef>
              <a:spcAft>
                <a:spcPts val="600"/>
              </a:spcAft>
              <a:buFont typeface="Wingdings" panose="05000000000000000000" pitchFamily="2" charset="2"/>
              <a:buChar char="§"/>
            </a:pPr>
            <a:r>
              <a:rPr lang="en-US" dirty="0">
                <a:solidFill>
                  <a:srgbClr val="000000"/>
                </a:solidFill>
              </a:rPr>
              <a:t>Any questionable or potentially illegal conduct or behavior by a participant of MHPN ACO shall be reported immediately, fully and objectively to the Compliance Hotline. </a:t>
            </a:r>
          </a:p>
          <a:p>
            <a:pPr>
              <a:lnSpc>
                <a:spcPct val="150000"/>
              </a:lnSpc>
              <a:spcBef>
                <a:spcPts val="1800"/>
              </a:spcBef>
              <a:spcAft>
                <a:spcPts val="600"/>
              </a:spcAft>
              <a:buFont typeface="Wingdings" panose="05000000000000000000" pitchFamily="2" charset="2"/>
              <a:buChar char="§"/>
            </a:pPr>
            <a:r>
              <a:rPr lang="en-US" dirty="0">
                <a:solidFill>
                  <a:srgbClr val="000000"/>
                </a:solidFill>
              </a:rPr>
              <a:t>The MHPN ACO has established a confidential Compliance Hotline in which potential violations can be reported on a confidential basis or questions asked; (844) 368-1816.  Participants will not be subject to any retaliation for the act of making any report in good faith and without malicious intent. </a:t>
            </a:r>
          </a:p>
          <a:p>
            <a:pPr>
              <a:lnSpc>
                <a:spcPct val="150000"/>
              </a:lnSpc>
              <a:spcBef>
                <a:spcPts val="1800"/>
              </a:spcBef>
              <a:spcAft>
                <a:spcPts val="600"/>
              </a:spcAft>
              <a:buFont typeface="Wingdings" panose="05000000000000000000" pitchFamily="2" charset="2"/>
              <a:buChar char="§"/>
            </a:pPr>
            <a:r>
              <a:rPr lang="en-US" dirty="0">
                <a:solidFill>
                  <a:srgbClr val="000000"/>
                </a:solidFill>
              </a:rPr>
              <a:t>The MHPN ACO will report any compliance concerns to the appropriate entity including but not limited to Medicare and Medicare Advantage Plans, if applicable.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628829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FRAUD, WASTE and ABUSE</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5" y="1719469"/>
            <a:ext cx="12485568" cy="5791183"/>
          </a:xfrm>
        </p:spPr>
        <p:txBody>
          <a:bodyPr>
            <a:normAutofit/>
          </a:bodyPr>
          <a:lstStyle/>
          <a:p>
            <a:pPr marL="0" indent="0">
              <a:spcBef>
                <a:spcPts val="1800"/>
              </a:spcBef>
              <a:spcAft>
                <a:spcPts val="600"/>
              </a:spcAft>
              <a:buNone/>
            </a:pPr>
            <a:r>
              <a:rPr lang="en-US" sz="2400" b="1" dirty="0">
                <a:solidFill>
                  <a:srgbClr val="000000"/>
                </a:solidFill>
              </a:rPr>
              <a:t>Correcting Fraud, Waste and Abuse:</a:t>
            </a:r>
          </a:p>
          <a:p>
            <a:pPr>
              <a:lnSpc>
                <a:spcPct val="150000"/>
              </a:lnSpc>
              <a:spcBef>
                <a:spcPts val="1800"/>
              </a:spcBef>
              <a:spcAft>
                <a:spcPts val="600"/>
              </a:spcAft>
              <a:buFont typeface="Wingdings" panose="05000000000000000000" pitchFamily="2" charset="2"/>
              <a:buChar char="§"/>
            </a:pPr>
            <a:r>
              <a:rPr lang="en-US" dirty="0">
                <a:solidFill>
                  <a:srgbClr val="000000"/>
                </a:solidFill>
              </a:rPr>
              <a:t>Participants/Suppliers in the MHPN ACO will continue to submit fee-for-service claims to government programs and all existing billing and coding laws continue to apply to the MHPN ACO Participants (practices)/Suppliers (providers).</a:t>
            </a:r>
          </a:p>
          <a:p>
            <a:pPr>
              <a:lnSpc>
                <a:spcPct val="150000"/>
              </a:lnSpc>
              <a:spcBef>
                <a:spcPts val="1800"/>
              </a:spcBef>
              <a:spcAft>
                <a:spcPts val="600"/>
              </a:spcAft>
              <a:buFont typeface="Wingdings" panose="05000000000000000000" pitchFamily="2" charset="2"/>
              <a:buChar char="§"/>
            </a:pPr>
            <a:r>
              <a:rPr lang="en-US" dirty="0">
                <a:solidFill>
                  <a:srgbClr val="000000"/>
                </a:solidFill>
              </a:rPr>
              <a:t>The MHPN ACO itself submits certifications to the government to obtain payment and will submit a large amount of data to support the certifications. The FCA prohibitions apply to the MHPN ACO when submitting the certifications. </a:t>
            </a:r>
          </a:p>
          <a:p>
            <a:pPr>
              <a:lnSpc>
                <a:spcPct val="150000"/>
              </a:lnSpc>
              <a:spcBef>
                <a:spcPts val="1800"/>
              </a:spcBef>
              <a:spcAft>
                <a:spcPts val="600"/>
              </a:spcAft>
              <a:buFont typeface="Wingdings" panose="05000000000000000000" pitchFamily="2" charset="2"/>
              <a:buChar char="§"/>
            </a:pPr>
            <a:r>
              <a:rPr lang="en-US" dirty="0">
                <a:solidFill>
                  <a:srgbClr val="000000"/>
                </a:solidFill>
              </a:rPr>
              <a:t>All MHPN ACO quality and other reporting must be accurate and supported by auditable records. Representatives of the MHPN ACO will be required to attest to the accuracy of data submissions.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74211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EXCLUSION PROGRAM</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5" y="1719469"/>
            <a:ext cx="10995815" cy="5791183"/>
          </a:xfrm>
        </p:spPr>
        <p:txBody>
          <a:bodyPr>
            <a:normAutofit/>
          </a:bodyPr>
          <a:lstStyle/>
          <a:p>
            <a:pPr marL="0" indent="0">
              <a:spcBef>
                <a:spcPts val="1800"/>
              </a:spcBef>
              <a:spcAft>
                <a:spcPts val="600"/>
              </a:spcAft>
              <a:buNone/>
            </a:pPr>
            <a:r>
              <a:rPr lang="en-US" sz="2400" b="1" dirty="0">
                <a:solidFill>
                  <a:srgbClr val="000000"/>
                </a:solidFill>
              </a:rPr>
              <a:t> </a:t>
            </a:r>
          </a:p>
          <a:p>
            <a:pPr>
              <a:lnSpc>
                <a:spcPct val="150000"/>
              </a:lnSpc>
              <a:spcBef>
                <a:spcPts val="1800"/>
              </a:spcBef>
              <a:spcAft>
                <a:spcPts val="600"/>
              </a:spcAft>
              <a:buFont typeface="Wingdings" panose="05000000000000000000" pitchFamily="2" charset="2"/>
              <a:buChar char="§"/>
            </a:pPr>
            <a:r>
              <a:rPr lang="en-US" dirty="0">
                <a:solidFill>
                  <a:srgbClr val="000000"/>
                </a:solidFill>
              </a:rPr>
              <a:t>The MHPN ACO must make certain that all vendors have been properly screened against the HHS-Office of Inspector General (OIG) Exclusion Database prior to contracting. </a:t>
            </a:r>
          </a:p>
          <a:p>
            <a:pPr>
              <a:lnSpc>
                <a:spcPct val="150000"/>
              </a:lnSpc>
              <a:spcBef>
                <a:spcPts val="1800"/>
              </a:spcBef>
              <a:spcAft>
                <a:spcPts val="600"/>
              </a:spcAft>
              <a:buFont typeface="Wingdings" panose="05000000000000000000" pitchFamily="2" charset="2"/>
              <a:buChar char="§"/>
            </a:pPr>
            <a:r>
              <a:rPr lang="en-US" dirty="0">
                <a:solidFill>
                  <a:srgbClr val="000000"/>
                </a:solidFill>
              </a:rPr>
              <a:t>If an individual or entity is excluded from the OIG Exclusion Database or any state exclusion database, Federal and State funds cannot be used to support this person, or organization including any item or service they may have provided.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3898975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FC95F-9539-4408-BFC4-E3DE3168CAE1}"/>
              </a:ext>
            </a:extLst>
          </p:cNvPr>
          <p:cNvSpPr>
            <a:spLocks noGrp="1"/>
          </p:cNvSpPr>
          <p:nvPr>
            <p:ph type="title"/>
          </p:nvPr>
        </p:nvSpPr>
        <p:spPr/>
        <p:txBody>
          <a:bodyPr/>
          <a:lstStyle/>
          <a:p>
            <a:br>
              <a:rPr lang="en-US" dirty="0"/>
            </a:br>
            <a:r>
              <a:rPr lang="en-US" dirty="0"/>
              <a:t>COMPLIANCE PROGRAM</a:t>
            </a:r>
          </a:p>
        </p:txBody>
      </p:sp>
      <p:sp>
        <p:nvSpPr>
          <p:cNvPr id="3" name="Content Placeholder 2">
            <a:extLst>
              <a:ext uri="{FF2B5EF4-FFF2-40B4-BE49-F238E27FC236}">
                <a16:creationId xmlns:a16="http://schemas.microsoft.com/office/drawing/2014/main" id="{4E6F5488-F9AA-40EB-864F-D2AC97F798A0}"/>
              </a:ext>
            </a:extLst>
          </p:cNvPr>
          <p:cNvSpPr>
            <a:spLocks noGrp="1"/>
          </p:cNvSpPr>
          <p:nvPr>
            <p:ph idx="1"/>
          </p:nvPr>
        </p:nvSpPr>
        <p:spPr>
          <a:xfrm>
            <a:off x="768095" y="2569463"/>
            <a:ext cx="10424623" cy="4363771"/>
          </a:xfrm>
        </p:spPr>
        <p:txBody>
          <a:bodyPr>
            <a:normAutofit/>
          </a:bodyPr>
          <a:lstStyle/>
          <a:p>
            <a:r>
              <a:rPr lang="en-US" sz="3200" dirty="0"/>
              <a:t>Annual Compliance training is a requirement of all MHPN participants as stated in your agreement and is important in the integrity of the ACO’s compliance program.</a:t>
            </a:r>
            <a:endParaRPr lang="en-US" sz="3200" dirty="0">
              <a:solidFill>
                <a:srgbClr val="FF0000"/>
              </a:solidFill>
            </a:endParaRPr>
          </a:p>
        </p:txBody>
      </p:sp>
      <p:sp>
        <p:nvSpPr>
          <p:cNvPr id="4" name="Subtitle 3">
            <a:extLst>
              <a:ext uri="{FF2B5EF4-FFF2-40B4-BE49-F238E27FC236}">
                <a16:creationId xmlns:a16="http://schemas.microsoft.com/office/drawing/2014/main" id="{046C7874-5510-4AF4-8598-D43518373676}"/>
              </a:ext>
            </a:extLst>
          </p:cNvPr>
          <p:cNvSpPr>
            <a:spLocks noGrp="1"/>
          </p:cNvSpPr>
          <p:nvPr>
            <p:ph type="subTitle" idx="13"/>
          </p:nvPr>
        </p:nvSpPr>
        <p:spPr/>
        <p:txBody>
          <a:bodyPr/>
          <a:lstStyle/>
          <a:p>
            <a:r>
              <a:rPr lang="en-US" dirty="0"/>
              <a:t>Annual Compliance Training</a:t>
            </a:r>
          </a:p>
        </p:txBody>
      </p:sp>
    </p:spTree>
    <p:extLst>
      <p:ext uri="{BB962C8B-B14F-4D97-AF65-F5344CB8AC3E}">
        <p14:creationId xmlns:p14="http://schemas.microsoft.com/office/powerpoint/2010/main" val="2548400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FINANCIAL RELATIONSHIPS</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3410241" cy="5791183"/>
          </a:xfrm>
        </p:spPr>
        <p:txBody>
          <a:bodyPr>
            <a:normAutofit lnSpcReduction="10000"/>
          </a:bodyPr>
          <a:lstStyle/>
          <a:p>
            <a:pPr marL="0" indent="0">
              <a:spcAft>
                <a:spcPts val="1200"/>
              </a:spcAft>
              <a:buNone/>
            </a:pPr>
            <a:r>
              <a:rPr lang="en-US" sz="2400" b="1" dirty="0">
                <a:solidFill>
                  <a:srgbClr val="000000"/>
                </a:solidFill>
              </a:rPr>
              <a:t>Kickbacks/Inducements:</a:t>
            </a:r>
          </a:p>
          <a:p>
            <a:pPr marL="0" indent="0">
              <a:spcAft>
                <a:spcPts val="1200"/>
              </a:spcAft>
              <a:buNone/>
            </a:pPr>
            <a:r>
              <a:rPr lang="en-US" dirty="0">
                <a:solidFill>
                  <a:srgbClr val="000000"/>
                </a:solidFill>
              </a:rPr>
              <a:t>Other federal laws designed to prevent FWA apply to arrangements where money or other items or services of value are exchanged between Physicians or given to patients, including the physician self-referral law (“Stark”), the anti-kickback statute and the prohibition on beneficiary inducements. </a:t>
            </a:r>
          </a:p>
          <a:p>
            <a:pPr>
              <a:spcAft>
                <a:spcPts val="1200"/>
              </a:spcAft>
              <a:buFont typeface="Wingdings" panose="05000000000000000000" pitchFamily="2" charset="2"/>
              <a:buChar char="§"/>
            </a:pPr>
            <a:r>
              <a:rPr lang="en-US" dirty="0">
                <a:solidFill>
                  <a:srgbClr val="000000"/>
                </a:solidFill>
              </a:rPr>
              <a:t>The </a:t>
            </a:r>
            <a:r>
              <a:rPr lang="en-US" b="1" dirty="0">
                <a:solidFill>
                  <a:srgbClr val="000000"/>
                </a:solidFill>
              </a:rPr>
              <a:t>physician self-referral law</a:t>
            </a:r>
            <a:r>
              <a:rPr lang="en-US" dirty="0">
                <a:solidFill>
                  <a:srgbClr val="000000"/>
                </a:solidFill>
              </a:rPr>
              <a:t>, commonly referred to as the </a:t>
            </a:r>
            <a:r>
              <a:rPr lang="en-US" b="1" u="sng" dirty="0">
                <a:solidFill>
                  <a:srgbClr val="000000"/>
                </a:solidFill>
              </a:rPr>
              <a:t>“Stark Law”</a:t>
            </a:r>
            <a:r>
              <a:rPr lang="en-US" b="1" dirty="0">
                <a:solidFill>
                  <a:srgbClr val="000000"/>
                </a:solidFill>
              </a:rPr>
              <a:t>:</a:t>
            </a:r>
          </a:p>
          <a:p>
            <a:pPr marL="688975" indent="-346075">
              <a:spcAft>
                <a:spcPts val="1200"/>
              </a:spcAft>
            </a:pPr>
            <a:r>
              <a:rPr lang="en-US" dirty="0">
                <a:solidFill>
                  <a:srgbClr val="000000"/>
                </a:solidFill>
              </a:rPr>
              <a:t>Applies to financial relationships involving physicians, physician-owned practices and immediate family members of physicians. </a:t>
            </a:r>
          </a:p>
          <a:p>
            <a:pPr marL="688975" indent="-346075">
              <a:spcAft>
                <a:spcPts val="1200"/>
              </a:spcAft>
            </a:pPr>
            <a:r>
              <a:rPr lang="en-US" dirty="0">
                <a:solidFill>
                  <a:srgbClr val="000000"/>
                </a:solidFill>
              </a:rPr>
              <a:t>Prohibits a physician from making referrals to an entity for hospital, laboratory, and many other ancillary services known as “designated health services” payable by Medicare if there is a financial relationship between the entity and the physician (or an immediate family member), unless the financial relationship meets each and every element of a listed exception.  </a:t>
            </a:r>
            <a:r>
              <a:rPr lang="en-US" sz="1200" dirty="0">
                <a:solidFill>
                  <a:srgbClr val="000000"/>
                </a:solidFill>
              </a:rPr>
              <a:t>See </a:t>
            </a:r>
            <a:r>
              <a:rPr lang="en-US" sz="1200" dirty="0">
                <a:solidFill>
                  <a:srgbClr val="000000"/>
                </a:solidFill>
                <a:hlinkClick r:id="rId2"/>
              </a:rPr>
              <a:t>https://www.cms.gov/Medicare/Fraud-and-Abuse/PhysicianSelfReferral/List_of_Codes</a:t>
            </a:r>
            <a:r>
              <a:rPr lang="en-US" sz="1200" dirty="0">
                <a:solidFill>
                  <a:srgbClr val="000000"/>
                </a:solidFill>
              </a:rPr>
              <a:t>  for a list of HCPCS codes. </a:t>
            </a:r>
            <a:endParaRPr lang="en-US" dirty="0">
              <a:solidFill>
                <a:srgbClr val="000000"/>
              </a:solidFill>
            </a:endParaRPr>
          </a:p>
          <a:p>
            <a:pPr marL="688975" indent="-346075">
              <a:spcAft>
                <a:spcPts val="1200"/>
              </a:spcAft>
            </a:pPr>
            <a:r>
              <a:rPr lang="en-US" dirty="0">
                <a:solidFill>
                  <a:srgbClr val="000000"/>
                </a:solidFill>
              </a:rPr>
              <a:t>Prohibits the entity from billing for those referred services. </a:t>
            </a:r>
          </a:p>
          <a:p>
            <a:pPr marL="688975" indent="-346075">
              <a:spcAft>
                <a:spcPts val="1200"/>
              </a:spcAft>
            </a:pPr>
            <a:r>
              <a:rPr lang="en-US" dirty="0">
                <a:solidFill>
                  <a:srgbClr val="000000"/>
                </a:solidFill>
              </a:rPr>
              <a:t>Is a technical law based on the existence or non-existence of a compliant financial relationship and does not depend on the parties’ intent.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951140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FINANCIAL RELATIONSHIPS</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3410241" cy="5791183"/>
          </a:xfrm>
        </p:spPr>
        <p:txBody>
          <a:bodyPr>
            <a:normAutofit/>
          </a:bodyPr>
          <a:lstStyle/>
          <a:p>
            <a:pPr marL="0" indent="0">
              <a:spcAft>
                <a:spcPts val="1200"/>
              </a:spcAft>
              <a:buNone/>
            </a:pPr>
            <a:r>
              <a:rPr lang="en-US" sz="2400" b="1" dirty="0">
                <a:solidFill>
                  <a:srgbClr val="000000"/>
                </a:solidFill>
              </a:rPr>
              <a:t>Kickbacks/Inducements:</a:t>
            </a:r>
          </a:p>
          <a:p>
            <a:pPr>
              <a:spcAft>
                <a:spcPts val="1200"/>
              </a:spcAft>
              <a:buFont typeface="Wingdings" panose="05000000000000000000" pitchFamily="2" charset="2"/>
              <a:buChar char="§"/>
            </a:pPr>
            <a:r>
              <a:rPr lang="en-US" dirty="0">
                <a:solidFill>
                  <a:srgbClr val="000000"/>
                </a:solidFill>
              </a:rPr>
              <a:t>The anti-kickback statute:</a:t>
            </a:r>
            <a:endParaRPr lang="en-US" b="1" dirty="0">
              <a:solidFill>
                <a:srgbClr val="000000"/>
              </a:solidFill>
            </a:endParaRPr>
          </a:p>
          <a:p>
            <a:pPr marL="688975" indent="-346075">
              <a:spcAft>
                <a:spcPts val="1200"/>
              </a:spcAft>
            </a:pPr>
            <a:r>
              <a:rPr lang="en-US" dirty="0">
                <a:solidFill>
                  <a:srgbClr val="000000"/>
                </a:solidFill>
              </a:rPr>
              <a:t>Makes it a felony to offer, pay, solicit or receive anything of value to induce or reward patient referrals or generate federal health care program busines.  </a:t>
            </a:r>
          </a:p>
          <a:p>
            <a:pPr marL="688975" indent="-346075">
              <a:spcAft>
                <a:spcPts val="1200"/>
              </a:spcAft>
            </a:pPr>
            <a:r>
              <a:rPr lang="en-US" dirty="0">
                <a:solidFill>
                  <a:srgbClr val="000000"/>
                </a:solidFill>
              </a:rPr>
              <a:t>Is violated if “one purpose” of a payment is to induce or reward referrals. </a:t>
            </a:r>
          </a:p>
          <a:p>
            <a:pPr marL="688975" indent="-346075">
              <a:spcAft>
                <a:spcPts val="1200"/>
              </a:spcAft>
            </a:pPr>
            <a:r>
              <a:rPr lang="en-US" dirty="0">
                <a:solidFill>
                  <a:srgbClr val="000000"/>
                </a:solidFill>
              </a:rPr>
              <a:t>Contains “safe harbors” describing arrangements that will not be prosecuted by the government if each and every element of the safe harbor is met. </a:t>
            </a:r>
          </a:p>
          <a:p>
            <a:pPr marL="342900" indent="-342900">
              <a:spcAft>
                <a:spcPts val="1200"/>
              </a:spcAft>
              <a:buFont typeface="Wingdings" panose="05000000000000000000" pitchFamily="2" charset="2"/>
              <a:buChar char="§"/>
            </a:pPr>
            <a:r>
              <a:rPr lang="en-US" dirty="0">
                <a:solidFill>
                  <a:srgbClr val="000000"/>
                </a:solidFill>
              </a:rPr>
              <a:t>The prohibition on beneficiary inducements: </a:t>
            </a:r>
          </a:p>
          <a:p>
            <a:pPr marL="685800" indent="-342900">
              <a:spcAft>
                <a:spcPts val="1200"/>
              </a:spcAft>
            </a:pPr>
            <a:r>
              <a:rPr lang="en-US" dirty="0">
                <a:solidFill>
                  <a:srgbClr val="000000"/>
                </a:solidFill>
              </a:rPr>
              <a:t>Prohibits offering or giving anything of value to a Medicare or Medicaid beneficiary that an entity knows or should know is likely to induce the beneficiary to seek reimbursable items or services from a particular provider or supplier. </a:t>
            </a:r>
          </a:p>
          <a:p>
            <a:pPr marL="685800" indent="-342900">
              <a:spcAft>
                <a:spcPts val="1200"/>
              </a:spcAft>
            </a:pPr>
            <a:r>
              <a:rPr lang="en-US" dirty="0">
                <a:solidFill>
                  <a:srgbClr val="000000"/>
                </a:solidFill>
              </a:rPr>
              <a:t>Is subject to specific exceptions and safe harbors as defined in federal regulations.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127257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FINANCIAL RELATIONSHIPS</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3410241" cy="5791183"/>
          </a:xfrm>
        </p:spPr>
        <p:txBody>
          <a:bodyPr>
            <a:normAutofit/>
          </a:bodyPr>
          <a:lstStyle/>
          <a:p>
            <a:pPr marL="0" indent="0">
              <a:spcAft>
                <a:spcPts val="1200"/>
              </a:spcAft>
              <a:buNone/>
            </a:pPr>
            <a:r>
              <a:rPr lang="en-US" sz="2400" b="1" dirty="0">
                <a:solidFill>
                  <a:srgbClr val="000000"/>
                </a:solidFill>
              </a:rPr>
              <a:t>Kickbacks/Inducements:</a:t>
            </a:r>
          </a:p>
          <a:p>
            <a:pPr>
              <a:spcAft>
                <a:spcPts val="1200"/>
              </a:spcAft>
              <a:buFont typeface="Wingdings" panose="05000000000000000000" pitchFamily="2" charset="2"/>
              <a:buChar char="§"/>
            </a:pPr>
            <a:r>
              <a:rPr lang="en-US" i="1" dirty="0">
                <a:solidFill>
                  <a:srgbClr val="000000"/>
                </a:solidFill>
              </a:rPr>
              <a:t>Examples of activities that would violate these laws are:</a:t>
            </a:r>
          </a:p>
          <a:p>
            <a:pPr marL="688975" indent="-346075">
              <a:spcAft>
                <a:spcPts val="1200"/>
              </a:spcAft>
            </a:pPr>
            <a:r>
              <a:rPr lang="en-US" dirty="0">
                <a:solidFill>
                  <a:srgbClr val="000000"/>
                </a:solidFill>
              </a:rPr>
              <a:t>A laboratory providing a computer or other equipment to a physician’s office in exchange for referrals to their lab.</a:t>
            </a:r>
          </a:p>
          <a:p>
            <a:pPr marL="688975" indent="-346075">
              <a:spcAft>
                <a:spcPts val="1200"/>
              </a:spcAft>
            </a:pPr>
            <a:r>
              <a:rPr lang="en-US" dirty="0">
                <a:solidFill>
                  <a:srgbClr val="000000"/>
                </a:solidFill>
              </a:rPr>
              <a:t>A hospital giving extra funding or free office space to private physicians to ensure that they refer beneficiaries to the hospital. </a:t>
            </a:r>
          </a:p>
          <a:p>
            <a:pPr marL="688975" indent="-346075">
              <a:spcAft>
                <a:spcPts val="1200"/>
              </a:spcAft>
            </a:pPr>
            <a:r>
              <a:rPr lang="en-US" dirty="0">
                <a:solidFill>
                  <a:srgbClr val="000000"/>
                </a:solidFill>
              </a:rPr>
              <a:t>A physician’s office routinely waiving co-payments or deductibles, without consideration of financial need or providing gifts to attract beneficiaries to the practice. </a:t>
            </a:r>
          </a:p>
          <a:p>
            <a:pPr marL="688975" indent="-346075">
              <a:spcAft>
                <a:spcPts val="1200"/>
              </a:spcAft>
            </a:pPr>
            <a:r>
              <a:rPr lang="en-US" dirty="0">
                <a:solidFill>
                  <a:srgbClr val="000000"/>
                </a:solidFill>
              </a:rPr>
              <a:t>A medical device vendor giving gifts to a health care provider to boost sales of its products. </a:t>
            </a:r>
          </a:p>
          <a:p>
            <a:pPr marL="688975" indent="-346075">
              <a:spcAft>
                <a:spcPts val="1200"/>
              </a:spcAft>
            </a:pPr>
            <a:r>
              <a:rPr lang="en-US" dirty="0">
                <a:solidFill>
                  <a:srgbClr val="000000"/>
                </a:solidFill>
              </a:rPr>
              <a:t>The MHPN ACO giving its participants payments as a request/incentive for referrals to a participating hospital.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2432287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PERMITTED ACTIVITIES</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3040371" cy="5791183"/>
          </a:xfrm>
        </p:spPr>
        <p:txBody>
          <a:bodyPr>
            <a:normAutofit/>
          </a:bodyPr>
          <a:lstStyle/>
          <a:p>
            <a:pPr marL="0" indent="0">
              <a:spcAft>
                <a:spcPts val="1200"/>
              </a:spcAft>
              <a:buNone/>
            </a:pPr>
            <a:r>
              <a:rPr lang="en-US" sz="2400" b="1" dirty="0">
                <a:solidFill>
                  <a:srgbClr val="000000"/>
                </a:solidFill>
              </a:rPr>
              <a:t>Safe Harbors:</a:t>
            </a:r>
          </a:p>
          <a:p>
            <a:pPr marL="0" indent="0">
              <a:spcAft>
                <a:spcPts val="1200"/>
              </a:spcAft>
              <a:buNone/>
            </a:pPr>
            <a:r>
              <a:rPr lang="en-US" dirty="0">
                <a:solidFill>
                  <a:srgbClr val="000000"/>
                </a:solidFill>
              </a:rPr>
              <a:t>Certain financial arrangements between providers (participants) are permitted under specific exceptions to the Stark law, and the Office of Inspector General (OIG) has defined “safe harbors” for which it will not treat an arrangement as violating the anti-kickback statute or beneficiary inducements prohibition if all elements of the safe harbor are met. </a:t>
            </a:r>
          </a:p>
          <a:p>
            <a:pPr>
              <a:spcAft>
                <a:spcPts val="1200"/>
              </a:spcAft>
              <a:buFont typeface="Wingdings" panose="05000000000000000000" pitchFamily="2" charset="2"/>
              <a:buChar char="§"/>
            </a:pPr>
            <a:r>
              <a:rPr lang="en-US" dirty="0">
                <a:solidFill>
                  <a:srgbClr val="000000"/>
                </a:solidFill>
              </a:rPr>
              <a:t> </a:t>
            </a:r>
            <a:r>
              <a:rPr lang="en-US" i="1" dirty="0">
                <a:solidFill>
                  <a:srgbClr val="000000"/>
                </a:solidFill>
              </a:rPr>
              <a:t>Examples for which an exception or safe harbor is available are:</a:t>
            </a:r>
          </a:p>
          <a:p>
            <a:pPr marL="688975" indent="-346075">
              <a:spcAft>
                <a:spcPts val="1200"/>
              </a:spcAft>
            </a:pPr>
            <a:r>
              <a:rPr lang="en-US" dirty="0">
                <a:solidFill>
                  <a:srgbClr val="000000"/>
                </a:solidFill>
              </a:rPr>
              <a:t>Rental of office space to a physician at fair market value under a written lease agreement. </a:t>
            </a:r>
          </a:p>
          <a:p>
            <a:pPr marL="688975" indent="-346075">
              <a:spcAft>
                <a:spcPts val="1200"/>
              </a:spcAft>
            </a:pPr>
            <a:r>
              <a:rPr lang="en-US" dirty="0">
                <a:solidFill>
                  <a:srgbClr val="000000"/>
                </a:solidFill>
              </a:rPr>
              <a:t>Waiver of a beneficiary’s co-payment or deductible based upon case-specific determination of financial need. </a:t>
            </a:r>
          </a:p>
          <a:p>
            <a:pPr marL="688975" indent="-346075">
              <a:spcAft>
                <a:spcPts val="1200"/>
              </a:spcAft>
            </a:pPr>
            <a:r>
              <a:rPr lang="en-US" dirty="0">
                <a:solidFill>
                  <a:srgbClr val="000000"/>
                </a:solidFill>
              </a:rPr>
              <a:t>Vendor discounts or rebates to a health care provider. </a:t>
            </a:r>
          </a:p>
          <a:p>
            <a:pPr marL="688975" indent="-346075">
              <a:spcAft>
                <a:spcPts val="1200"/>
              </a:spcAft>
            </a:pPr>
            <a:r>
              <a:rPr lang="en-US" dirty="0">
                <a:solidFill>
                  <a:srgbClr val="000000"/>
                </a:solidFill>
              </a:rPr>
              <a:t>Provision of certain preventive care items or services by the MHPN ACO to help beneficiaries meet clinical goals.</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399043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3040371" cy="5791183"/>
          </a:xfrm>
        </p:spPr>
        <p:txBody>
          <a:bodyPr>
            <a:normAutofit/>
          </a:bodyPr>
          <a:lstStyle/>
          <a:p>
            <a:pPr marL="0" indent="0">
              <a:spcAft>
                <a:spcPts val="1200"/>
              </a:spcAft>
              <a:buNone/>
            </a:pPr>
            <a:endParaRPr lang="en-US" dirty="0">
              <a:solidFill>
                <a:srgbClr val="000000"/>
              </a:solidFill>
            </a:endParaRPr>
          </a:p>
          <a:p>
            <a:pPr>
              <a:lnSpc>
                <a:spcPct val="200000"/>
              </a:lnSpc>
              <a:spcAft>
                <a:spcPts val="1200"/>
              </a:spcAft>
              <a:buFont typeface="Wingdings" panose="05000000000000000000" pitchFamily="2" charset="2"/>
              <a:buChar char="§"/>
            </a:pPr>
            <a:r>
              <a:rPr lang="en-US" dirty="0">
                <a:solidFill>
                  <a:srgbClr val="000000"/>
                </a:solidFill>
              </a:rPr>
              <a:t>The MHPN ACO has compliance issues in common with traditional providers, but they also have compliance risks that are unique to the ACO environment. </a:t>
            </a:r>
          </a:p>
          <a:p>
            <a:pPr>
              <a:lnSpc>
                <a:spcPct val="200000"/>
              </a:lnSpc>
              <a:spcAft>
                <a:spcPts val="1200"/>
              </a:spcAft>
              <a:buFont typeface="Wingdings" panose="05000000000000000000" pitchFamily="2" charset="2"/>
              <a:buChar char="§"/>
            </a:pPr>
            <a:r>
              <a:rPr lang="en-US" dirty="0">
                <a:solidFill>
                  <a:srgbClr val="000000"/>
                </a:solidFill>
              </a:rPr>
              <a:t>The MHPN ACO may be audited in these areas, and may incur sanctions, including mandated corrective action plans and/or termination from the ACO program. </a:t>
            </a:r>
          </a:p>
          <a:p>
            <a:pPr>
              <a:lnSpc>
                <a:spcPct val="200000"/>
              </a:lnSpc>
              <a:spcAft>
                <a:spcPts val="1200"/>
              </a:spcAft>
              <a:buFont typeface="Wingdings" panose="05000000000000000000" pitchFamily="2" charset="2"/>
              <a:buChar char="§"/>
            </a:pPr>
            <a:r>
              <a:rPr lang="en-US" dirty="0">
                <a:solidFill>
                  <a:srgbClr val="000000"/>
                </a:solidFill>
              </a:rPr>
              <a:t>The MHPN ACO specific risk areas are described next.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432021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3040371" cy="5791183"/>
          </a:xfrm>
        </p:spPr>
        <p:txBody>
          <a:bodyPr>
            <a:normAutofit/>
          </a:bodyPr>
          <a:lstStyle/>
          <a:p>
            <a:pPr marL="0" indent="0">
              <a:spcAft>
                <a:spcPts val="1200"/>
              </a:spcAft>
              <a:buNone/>
            </a:pPr>
            <a:r>
              <a:rPr lang="en-US" sz="2400" b="1" dirty="0">
                <a:solidFill>
                  <a:srgbClr val="000000"/>
                </a:solidFill>
              </a:rPr>
              <a:t>Risk Area – Stinting on Care, Over-Utilization:</a:t>
            </a:r>
          </a:p>
          <a:p>
            <a:pPr>
              <a:lnSpc>
                <a:spcPct val="150000"/>
              </a:lnSpc>
              <a:spcBef>
                <a:spcPts val="2400"/>
              </a:spcBef>
              <a:spcAft>
                <a:spcPts val="3600"/>
              </a:spcAft>
              <a:buFont typeface="Wingdings" panose="05000000000000000000" pitchFamily="2" charset="2"/>
              <a:buChar char="§"/>
            </a:pPr>
            <a:r>
              <a:rPr lang="en-US" dirty="0">
                <a:solidFill>
                  <a:srgbClr val="000000"/>
                </a:solidFill>
              </a:rPr>
              <a:t>Because ACO programs reward lower provider expenditures, the MHPN ACO must ensure its Participants are not reducing necessary care to MHPN ACO beneficiaries in order to reduce costs. </a:t>
            </a:r>
          </a:p>
          <a:p>
            <a:pPr>
              <a:lnSpc>
                <a:spcPct val="150000"/>
              </a:lnSpc>
              <a:spcBef>
                <a:spcPts val="2400"/>
              </a:spcBef>
              <a:spcAft>
                <a:spcPts val="3600"/>
              </a:spcAft>
              <a:buFont typeface="Wingdings" panose="05000000000000000000" pitchFamily="2" charset="2"/>
              <a:buChar char="§"/>
            </a:pPr>
            <a:r>
              <a:rPr lang="en-US" dirty="0">
                <a:solidFill>
                  <a:srgbClr val="000000"/>
                </a:solidFill>
              </a:rPr>
              <a:t>The MHPN ACO may not encourage its Participants to reduce or limit medically necessary services. </a:t>
            </a:r>
          </a:p>
          <a:p>
            <a:pPr>
              <a:lnSpc>
                <a:spcPct val="150000"/>
              </a:lnSpc>
              <a:spcBef>
                <a:spcPts val="2400"/>
              </a:spcBef>
              <a:spcAft>
                <a:spcPts val="3600"/>
              </a:spcAft>
              <a:buFont typeface="Wingdings" panose="05000000000000000000" pitchFamily="2" charset="2"/>
              <a:buChar char="§"/>
            </a:pPr>
            <a:r>
              <a:rPr lang="en-US" dirty="0">
                <a:solidFill>
                  <a:srgbClr val="000000"/>
                </a:solidFill>
              </a:rPr>
              <a:t>The MHPN ACO Participant may not over utilize services provided to non-MHPN ACO beneficiaries to make up for revenues not achieved due to cost-saving measures.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563436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3040371" cy="5791183"/>
          </a:xfrm>
        </p:spPr>
        <p:txBody>
          <a:bodyPr>
            <a:normAutofit/>
          </a:bodyPr>
          <a:lstStyle/>
          <a:p>
            <a:pPr marL="0" indent="0">
              <a:spcAft>
                <a:spcPts val="1200"/>
              </a:spcAft>
              <a:buNone/>
            </a:pPr>
            <a:r>
              <a:rPr lang="en-US" sz="2400" b="1" dirty="0">
                <a:solidFill>
                  <a:srgbClr val="000000"/>
                </a:solidFill>
              </a:rPr>
              <a:t>Risk Area – Avoiding Certain Beneficiaries:</a:t>
            </a:r>
          </a:p>
          <a:p>
            <a:pPr marL="0" indent="0">
              <a:spcAft>
                <a:spcPts val="1200"/>
              </a:spcAft>
              <a:buNone/>
            </a:pPr>
            <a:r>
              <a:rPr lang="en-US" dirty="0">
                <a:solidFill>
                  <a:srgbClr val="000000"/>
                </a:solidFill>
              </a:rPr>
              <a:t>The MHPN ACO’s employees and participants may not avoid beneficiaries with high medical needs, or “at-risk” beneficiaries.  </a:t>
            </a:r>
          </a:p>
          <a:p>
            <a:pPr>
              <a:spcAft>
                <a:spcPts val="1200"/>
              </a:spcAft>
              <a:buFont typeface="Wingdings" panose="05000000000000000000" pitchFamily="2" charset="2"/>
              <a:buChar char="§"/>
            </a:pPr>
            <a:r>
              <a:rPr lang="en-US" dirty="0">
                <a:solidFill>
                  <a:srgbClr val="000000"/>
                </a:solidFill>
              </a:rPr>
              <a:t>An “at-risk” beneficiary includes a patient who: </a:t>
            </a:r>
          </a:p>
          <a:p>
            <a:pPr marL="688975" indent="-346075">
              <a:spcAft>
                <a:spcPts val="1200"/>
              </a:spcAft>
            </a:pPr>
            <a:r>
              <a:rPr lang="en-US" dirty="0">
                <a:solidFill>
                  <a:srgbClr val="000000"/>
                </a:solidFill>
              </a:rPr>
              <a:t>has one or more chronic conditions; </a:t>
            </a:r>
          </a:p>
          <a:p>
            <a:pPr marL="688975" indent="-346075">
              <a:spcAft>
                <a:spcPts val="1200"/>
              </a:spcAft>
            </a:pPr>
            <a:r>
              <a:rPr lang="en-US" dirty="0">
                <a:solidFill>
                  <a:srgbClr val="000000"/>
                </a:solidFill>
              </a:rPr>
              <a:t>is dually eligible for Medicare and Medicaid; </a:t>
            </a:r>
          </a:p>
          <a:p>
            <a:pPr marL="688975" indent="-346075">
              <a:spcAft>
                <a:spcPts val="1200"/>
              </a:spcAft>
            </a:pPr>
            <a:r>
              <a:rPr lang="en-US" dirty="0">
                <a:solidFill>
                  <a:srgbClr val="000000"/>
                </a:solidFill>
              </a:rPr>
              <a:t>is diagnosed with a mental health or substance abuse disorder, or has had a recent diagnosis that is expected to result in increased cost;</a:t>
            </a:r>
          </a:p>
          <a:p>
            <a:pPr marL="688975" indent="-346075">
              <a:spcAft>
                <a:spcPts val="1200"/>
              </a:spcAft>
            </a:pPr>
            <a:r>
              <a:rPr lang="en-US" dirty="0">
                <a:solidFill>
                  <a:srgbClr val="000000"/>
                </a:solidFill>
              </a:rPr>
              <a:t>has had two or more hospitalizations or emergency room visits each year, or otherwise has a high utilization pattern.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145933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69"/>
            <a:ext cx="13040371" cy="5791183"/>
          </a:xfrm>
        </p:spPr>
        <p:txBody>
          <a:bodyPr>
            <a:normAutofit/>
          </a:bodyPr>
          <a:lstStyle/>
          <a:p>
            <a:pPr marL="0" indent="0">
              <a:spcAft>
                <a:spcPts val="1200"/>
              </a:spcAft>
              <a:buNone/>
            </a:pPr>
            <a:r>
              <a:rPr lang="en-US" sz="2400" b="1" dirty="0">
                <a:solidFill>
                  <a:srgbClr val="000000"/>
                </a:solidFill>
              </a:rPr>
              <a:t>Risk Area – Beneficiary Outreach and Marketing:</a:t>
            </a:r>
          </a:p>
          <a:p>
            <a:pPr marL="0" indent="0">
              <a:lnSpc>
                <a:spcPct val="100000"/>
              </a:lnSpc>
              <a:spcAft>
                <a:spcPts val="1200"/>
              </a:spcAft>
              <a:buNone/>
            </a:pPr>
            <a:r>
              <a:rPr lang="en-US" dirty="0">
                <a:solidFill>
                  <a:srgbClr val="000000"/>
                </a:solidFill>
              </a:rPr>
              <a:t>In order to prevent the MHPN ACO’s participants from seeking to attract or avoid beneficiaries with certain health profiles, and to guard against beneficiary confusion, the MHPN ACO’s communication with beneficiaries are regulated. </a:t>
            </a:r>
          </a:p>
          <a:p>
            <a:pPr>
              <a:lnSpc>
                <a:spcPct val="100000"/>
              </a:lnSpc>
              <a:spcAft>
                <a:spcPts val="1200"/>
              </a:spcAft>
              <a:buFont typeface="Wingdings" panose="05000000000000000000" pitchFamily="2" charset="2"/>
              <a:buChar char="§"/>
            </a:pPr>
            <a:r>
              <a:rPr lang="en-US" dirty="0">
                <a:solidFill>
                  <a:srgbClr val="000000"/>
                </a:solidFill>
              </a:rPr>
              <a:t>Participants must notify beneficiaries that they are participating in the MHPN ACO.</a:t>
            </a:r>
          </a:p>
          <a:p>
            <a:pPr>
              <a:lnSpc>
                <a:spcPct val="100000"/>
              </a:lnSpc>
              <a:spcAft>
                <a:spcPts val="1200"/>
              </a:spcAft>
              <a:buFont typeface="Wingdings" panose="05000000000000000000" pitchFamily="2" charset="2"/>
              <a:buChar char="§"/>
            </a:pPr>
            <a:r>
              <a:rPr lang="en-US" dirty="0">
                <a:solidFill>
                  <a:srgbClr val="000000"/>
                </a:solidFill>
              </a:rPr>
              <a:t>Marketing materials related to governmentally funded health care programs (i.e. Medicare Advantage and MSSP) are regulated by CMS.  These requirements are pursuant to policies established by the Shared Savings Program and are codified at 42 Code of Federal Regulations (CFR) Part 425. </a:t>
            </a:r>
          </a:p>
          <a:p>
            <a:pPr>
              <a:lnSpc>
                <a:spcPct val="100000"/>
              </a:lnSpc>
              <a:spcAft>
                <a:spcPts val="1200"/>
              </a:spcAft>
              <a:buFont typeface="Wingdings" panose="05000000000000000000" pitchFamily="2" charset="2"/>
              <a:buChar char="§"/>
            </a:pPr>
            <a:r>
              <a:rPr lang="en-US" dirty="0">
                <a:solidFill>
                  <a:srgbClr val="000000"/>
                </a:solidFill>
              </a:rPr>
              <a:t>Such marketing materials must be submitted to CMS for approval before being distributed and in some cases the MHPN ACO must use CMS required templates. </a:t>
            </a:r>
          </a:p>
          <a:p>
            <a:pPr>
              <a:lnSpc>
                <a:spcPct val="100000"/>
              </a:lnSpc>
              <a:spcAft>
                <a:spcPts val="1200"/>
              </a:spcAft>
              <a:buFont typeface="Wingdings" panose="05000000000000000000" pitchFamily="2" charset="2"/>
              <a:buChar char="§"/>
            </a:pPr>
            <a:r>
              <a:rPr lang="en-US" dirty="0">
                <a:solidFill>
                  <a:srgbClr val="000000"/>
                </a:solidFill>
              </a:rPr>
              <a:t>It is important that the MHPN ACO be provided with any proposed marketing materials prior to distribution to ensure it is compliant with government regulations.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789953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7" y="1719469"/>
            <a:ext cx="12033504" cy="5791183"/>
          </a:xfrm>
        </p:spPr>
        <p:txBody>
          <a:bodyPr>
            <a:normAutofit/>
          </a:bodyPr>
          <a:lstStyle/>
          <a:p>
            <a:pPr marL="0" indent="0">
              <a:spcAft>
                <a:spcPts val="1200"/>
              </a:spcAft>
              <a:buNone/>
            </a:pPr>
            <a:r>
              <a:rPr lang="en-US" sz="2400" b="1" dirty="0">
                <a:solidFill>
                  <a:srgbClr val="000000"/>
                </a:solidFill>
              </a:rPr>
              <a:t>Risk Area – Patient Choice:</a:t>
            </a:r>
          </a:p>
          <a:p>
            <a:pPr>
              <a:lnSpc>
                <a:spcPct val="150000"/>
              </a:lnSpc>
              <a:spcBef>
                <a:spcPts val="2400"/>
              </a:spcBef>
              <a:spcAft>
                <a:spcPts val="3600"/>
              </a:spcAft>
              <a:buFont typeface="Wingdings" panose="05000000000000000000" pitchFamily="2" charset="2"/>
              <a:buChar char="§"/>
            </a:pPr>
            <a:r>
              <a:rPr lang="en-US" dirty="0">
                <a:solidFill>
                  <a:srgbClr val="000000"/>
                </a:solidFill>
              </a:rPr>
              <a:t>Patients assigned to the MHPN ACO have full freedom of choice in selecting providers.  Beneficiaries may choose any provider that accepts Medicare even if that provider is not part of the MHPN ACO.</a:t>
            </a:r>
          </a:p>
          <a:p>
            <a:pPr>
              <a:lnSpc>
                <a:spcPct val="150000"/>
              </a:lnSpc>
              <a:spcBef>
                <a:spcPts val="2400"/>
              </a:spcBef>
              <a:spcAft>
                <a:spcPts val="3600"/>
              </a:spcAft>
              <a:buFont typeface="Wingdings" panose="05000000000000000000" pitchFamily="2" charset="2"/>
              <a:buChar char="§"/>
            </a:pPr>
            <a:r>
              <a:rPr lang="en-US" dirty="0">
                <a:solidFill>
                  <a:srgbClr val="000000"/>
                </a:solidFill>
              </a:rPr>
              <a:t>The MHPN ACO participants must honor patient choice and may not restrict referrals to within the MHPN ACO.</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3380757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7" y="1719469"/>
            <a:ext cx="10071139" cy="5791183"/>
          </a:xfrm>
        </p:spPr>
        <p:txBody>
          <a:bodyPr>
            <a:normAutofit/>
          </a:bodyPr>
          <a:lstStyle/>
          <a:p>
            <a:pPr marL="0" indent="0">
              <a:spcAft>
                <a:spcPts val="1200"/>
              </a:spcAft>
              <a:buNone/>
            </a:pPr>
            <a:r>
              <a:rPr lang="en-US" sz="2400" b="1" dirty="0">
                <a:solidFill>
                  <a:srgbClr val="000000"/>
                </a:solidFill>
              </a:rPr>
              <a:t>Risk Area – Inducements to Patients:</a:t>
            </a:r>
          </a:p>
          <a:p>
            <a:pPr>
              <a:lnSpc>
                <a:spcPct val="150000"/>
              </a:lnSpc>
              <a:spcBef>
                <a:spcPts val="2400"/>
              </a:spcBef>
              <a:spcAft>
                <a:spcPts val="3600"/>
              </a:spcAft>
              <a:buFont typeface="Wingdings" panose="05000000000000000000" pitchFamily="2" charset="2"/>
              <a:buChar char="§"/>
            </a:pPr>
            <a:r>
              <a:rPr lang="en-US" dirty="0">
                <a:solidFill>
                  <a:srgbClr val="000000"/>
                </a:solidFill>
              </a:rPr>
              <a:t>The MHPN ACO may not offer or provide gifts or other inducements to a beneficiary to encourage them to receive services from the MHPN ACO or any of its Participants.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232811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COMPLIANCE PROGRAM</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70"/>
            <a:ext cx="13094207" cy="5645426"/>
          </a:xfrm>
        </p:spPr>
        <p:txBody>
          <a:bodyPr>
            <a:normAutofit lnSpcReduction="10000"/>
          </a:bodyPr>
          <a:lstStyle/>
          <a:p>
            <a:pPr marL="365760" indent="-365760">
              <a:spcAft>
                <a:spcPts val="1200"/>
              </a:spcAft>
              <a:buFont typeface="Wingdings" panose="05000000000000000000" pitchFamily="2" charset="2"/>
              <a:buChar char="§"/>
            </a:pPr>
            <a:endParaRPr lang="en-US" dirty="0">
              <a:solidFill>
                <a:srgbClr val="000000"/>
              </a:solidFill>
            </a:endParaRPr>
          </a:p>
          <a:p>
            <a:pPr marL="365760" indent="-365760">
              <a:spcAft>
                <a:spcPts val="1200"/>
              </a:spcAft>
              <a:buFont typeface="Wingdings" panose="05000000000000000000" pitchFamily="2" charset="2"/>
              <a:buChar char="§"/>
            </a:pPr>
            <a:r>
              <a:rPr lang="en-US" dirty="0">
                <a:solidFill>
                  <a:srgbClr val="000000"/>
                </a:solidFill>
              </a:rPr>
              <a:t>A Compliance Program helps an organization abide by all applicable rules, standards and organizational policies. Organizations participating in programs governed by the Centers for Medicare &amp; Medicaid Services (CMS) are required to have an effective Compliance Program, including annual compliance training. </a:t>
            </a:r>
          </a:p>
          <a:p>
            <a:pPr marL="365760" indent="-365760">
              <a:spcAft>
                <a:spcPts val="1200"/>
              </a:spcAft>
              <a:buFont typeface="Wingdings" panose="05000000000000000000" pitchFamily="2" charset="2"/>
              <a:buChar char="§"/>
            </a:pPr>
            <a:r>
              <a:rPr lang="en-US" dirty="0">
                <a:solidFill>
                  <a:srgbClr val="000000"/>
                </a:solidFill>
              </a:rPr>
              <a:t>The McLaren High Performance Network (MHPN) Accountable Care Organization (ACO) has an agreement with CMS for a Medicare Shared Savings Program (MSSP).  </a:t>
            </a:r>
          </a:p>
          <a:p>
            <a:pPr marL="365760" indent="-365760">
              <a:spcAft>
                <a:spcPts val="1200"/>
              </a:spcAft>
              <a:buFont typeface="Wingdings" panose="05000000000000000000" pitchFamily="2" charset="2"/>
              <a:buChar char="§"/>
            </a:pPr>
            <a:r>
              <a:rPr lang="en-US" dirty="0">
                <a:solidFill>
                  <a:srgbClr val="000000"/>
                </a:solidFill>
              </a:rPr>
              <a:t>The MHPN ACO’s Compliance Program includes training, auditing and monitoring, and a system to report compliance concerns. The MHPN ACO’s participants are required to report any violations of applicable law or policy.  Reports may be made confidentially to the MHPN Compliance Hotline at (844) 368-1816.</a:t>
            </a:r>
          </a:p>
          <a:p>
            <a:pPr marL="365760" indent="-365760">
              <a:spcAft>
                <a:spcPts val="1200"/>
              </a:spcAft>
              <a:buFont typeface="Wingdings" panose="05000000000000000000" pitchFamily="2" charset="2"/>
              <a:buChar char="§"/>
            </a:pPr>
            <a:r>
              <a:rPr lang="en-US" dirty="0">
                <a:solidFill>
                  <a:srgbClr val="000000"/>
                </a:solidFill>
              </a:rPr>
              <a:t>The MHPN ACO’s Compliance Program includes a designated compliance official who is not legal counsel to the ACO and reports directly to the ACO’s governing body.</a:t>
            </a:r>
          </a:p>
          <a:p>
            <a:pPr marL="365760" indent="-365760">
              <a:spcAft>
                <a:spcPts val="1200"/>
              </a:spcAft>
              <a:buFont typeface="Wingdings" panose="05000000000000000000" pitchFamily="2" charset="2"/>
              <a:buChar char="§"/>
            </a:pPr>
            <a:r>
              <a:rPr lang="en-US" dirty="0">
                <a:solidFill>
                  <a:srgbClr val="000000"/>
                </a:solidFill>
              </a:rPr>
              <a:t>Annually, a compliance work plan is developed by the MHPN Compliance Committee, which is overseen by the Board of Directors. </a:t>
            </a:r>
          </a:p>
          <a:p>
            <a:pPr marL="365760" indent="-365760">
              <a:spcAft>
                <a:spcPts val="1200"/>
              </a:spcAft>
              <a:buFont typeface="Wingdings" panose="05000000000000000000" pitchFamily="2" charset="2"/>
              <a:buChar char="§"/>
            </a:pPr>
            <a:r>
              <a:rPr lang="en-US" dirty="0">
                <a:solidFill>
                  <a:srgbClr val="000000"/>
                </a:solidFill>
              </a:rPr>
              <a:t>The members of the Board of </a:t>
            </a:r>
            <a:r>
              <a:rPr lang="en-US" dirty="0"/>
              <a:t>Managers complete</a:t>
            </a:r>
            <a:r>
              <a:rPr lang="en-US" dirty="0">
                <a:solidFill>
                  <a:srgbClr val="000000"/>
                </a:solidFill>
              </a:rPr>
              <a:t> a conflict of interest survey annually.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236707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8" y="1719469"/>
            <a:ext cx="12156792" cy="5791183"/>
          </a:xfrm>
        </p:spPr>
        <p:txBody>
          <a:bodyPr>
            <a:normAutofit/>
          </a:bodyPr>
          <a:lstStyle/>
          <a:p>
            <a:pPr marL="0" indent="0">
              <a:spcAft>
                <a:spcPts val="1200"/>
              </a:spcAft>
              <a:buNone/>
            </a:pPr>
            <a:r>
              <a:rPr lang="en-US" sz="2400" b="1" dirty="0">
                <a:solidFill>
                  <a:srgbClr val="000000"/>
                </a:solidFill>
              </a:rPr>
              <a:t>Risk Area – Privacy, Security and Confidentiality:</a:t>
            </a:r>
          </a:p>
          <a:p>
            <a:pPr>
              <a:spcAft>
                <a:spcPts val="1200"/>
              </a:spcAft>
              <a:buFont typeface="Wingdings" panose="05000000000000000000" pitchFamily="2" charset="2"/>
              <a:buChar char="§"/>
            </a:pPr>
            <a:r>
              <a:rPr lang="en-US" dirty="0">
                <a:solidFill>
                  <a:srgbClr val="000000"/>
                </a:solidFill>
              </a:rPr>
              <a:t>Beneficiary Right to </a:t>
            </a:r>
            <a:r>
              <a:rPr lang="en-US" dirty="0" err="1">
                <a:solidFill>
                  <a:srgbClr val="000000"/>
                </a:solidFill>
              </a:rPr>
              <a:t>Opt</a:t>
            </a:r>
            <a:r>
              <a:rPr lang="en-US" dirty="0">
                <a:solidFill>
                  <a:srgbClr val="000000"/>
                </a:solidFill>
              </a:rPr>
              <a:t> Out of Data Sharing</a:t>
            </a:r>
          </a:p>
          <a:p>
            <a:pPr marL="688975" indent="-346075">
              <a:lnSpc>
                <a:spcPct val="150000"/>
              </a:lnSpc>
              <a:spcAft>
                <a:spcPts val="1200"/>
              </a:spcAft>
            </a:pPr>
            <a:r>
              <a:rPr lang="en-US" dirty="0">
                <a:solidFill>
                  <a:srgbClr val="000000"/>
                </a:solidFill>
              </a:rPr>
              <a:t>CMS beneficiaries may decline to allow their claims data be shared with the MHPN ACO.  The MHPN ACO may not request data on a beneficiary who has “opted out” of data sharing. </a:t>
            </a:r>
          </a:p>
          <a:p>
            <a:pPr marL="688975" indent="-346075">
              <a:lnSpc>
                <a:spcPct val="150000"/>
              </a:lnSpc>
              <a:spcAft>
                <a:spcPts val="1200"/>
              </a:spcAft>
            </a:pPr>
            <a:r>
              <a:rPr lang="en-US" dirty="0">
                <a:solidFill>
                  <a:srgbClr val="000000"/>
                </a:solidFill>
              </a:rPr>
              <a:t>If a beneficiary notifies an ACO Employee or Participant they choose to opt-out of data sharing, the beneficiary must be provided with CMS number 1-800-633-4227, so the beneficiary may inform CMS their doctor is part of an ACO and they do not want Medicare to share their health care information.  TTY users should call 1-877-486-2048.</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20948298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8" y="1719469"/>
            <a:ext cx="12156792" cy="5791183"/>
          </a:xfrm>
        </p:spPr>
        <p:txBody>
          <a:bodyPr>
            <a:normAutofit/>
          </a:bodyPr>
          <a:lstStyle/>
          <a:p>
            <a:pPr marL="0" indent="0">
              <a:spcAft>
                <a:spcPts val="1200"/>
              </a:spcAft>
              <a:buNone/>
            </a:pPr>
            <a:r>
              <a:rPr lang="en-US" sz="2400" b="1" dirty="0">
                <a:solidFill>
                  <a:srgbClr val="000000"/>
                </a:solidFill>
              </a:rPr>
              <a:t>Risk Area – Privacy, Security and Confidentiality:</a:t>
            </a:r>
          </a:p>
          <a:p>
            <a:pPr>
              <a:spcAft>
                <a:spcPts val="1200"/>
              </a:spcAft>
              <a:buFont typeface="Wingdings" panose="05000000000000000000" pitchFamily="2" charset="2"/>
              <a:buChar char="§"/>
            </a:pPr>
            <a:r>
              <a:rPr lang="en-US" dirty="0">
                <a:solidFill>
                  <a:srgbClr val="000000"/>
                </a:solidFill>
              </a:rPr>
              <a:t>Health Insurance Portability and Accountability Act</a:t>
            </a:r>
          </a:p>
          <a:p>
            <a:pPr marL="342900" indent="0">
              <a:lnSpc>
                <a:spcPct val="150000"/>
              </a:lnSpc>
              <a:spcAft>
                <a:spcPts val="1200"/>
              </a:spcAft>
              <a:buNone/>
            </a:pPr>
            <a:r>
              <a:rPr lang="en-US" dirty="0">
                <a:solidFill>
                  <a:srgbClr val="000000"/>
                </a:solidFill>
              </a:rPr>
              <a:t>Under federal and state privacy laws, most notably the federal Health Insurance Portability and Accountability Act (HIPAA), a provider (participant) may use or disclose PHI or e-PHI (i.e. protected health information, including genetic information, that relates to the past, present, or future physical or mental health or condition of an individual; the provision of health care to an individual; or the past, present, or future payment for the provision of health care to an individual) only upon a patient’s signed authorization, unless it is necessary for:</a:t>
            </a:r>
          </a:p>
          <a:p>
            <a:pPr marL="342900" indent="0">
              <a:lnSpc>
                <a:spcPct val="150000"/>
              </a:lnSpc>
              <a:spcAft>
                <a:spcPts val="1200"/>
              </a:spcAft>
              <a:buNone/>
            </a:pPr>
            <a:endParaRPr lang="en-US" dirty="0">
              <a:solidFill>
                <a:srgbClr val="000000"/>
              </a:solidFill>
            </a:endParaRP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graphicFrame>
        <p:nvGraphicFramePr>
          <p:cNvPr id="4" name="Table 4">
            <a:extLst>
              <a:ext uri="{FF2B5EF4-FFF2-40B4-BE49-F238E27FC236}">
                <a16:creationId xmlns:a16="http://schemas.microsoft.com/office/drawing/2014/main" id="{540F2AC2-4107-4EB4-A9D1-235878196B66}"/>
              </a:ext>
            </a:extLst>
          </p:cNvPr>
          <p:cNvGraphicFramePr>
            <a:graphicFrameLocks noGrp="1"/>
          </p:cNvGraphicFramePr>
          <p:nvPr>
            <p:extLst>
              <p:ext uri="{D42A27DB-BD31-4B8C-83A1-F6EECF244321}">
                <p14:modId xmlns:p14="http://schemas.microsoft.com/office/powerpoint/2010/main" val="3529227136"/>
              </p:ext>
            </p:extLst>
          </p:nvPr>
        </p:nvGraphicFramePr>
        <p:xfrm>
          <a:off x="1120140" y="5969992"/>
          <a:ext cx="12696440" cy="1188720"/>
        </p:xfrm>
        <a:graphic>
          <a:graphicData uri="http://schemas.openxmlformats.org/drawingml/2006/table">
            <a:tbl>
              <a:tblPr firstRow="1" bandRow="1">
                <a:tableStyleId>{5C22544A-7EE6-4342-B048-85BDC9FD1C3A}</a:tableStyleId>
              </a:tblPr>
              <a:tblGrid>
                <a:gridCol w="6270641">
                  <a:extLst>
                    <a:ext uri="{9D8B030D-6E8A-4147-A177-3AD203B41FA5}">
                      <a16:colId xmlns:a16="http://schemas.microsoft.com/office/drawing/2014/main" val="3304907625"/>
                    </a:ext>
                  </a:extLst>
                </a:gridCol>
                <a:gridCol w="446176">
                  <a:extLst>
                    <a:ext uri="{9D8B030D-6E8A-4147-A177-3AD203B41FA5}">
                      <a16:colId xmlns:a16="http://schemas.microsoft.com/office/drawing/2014/main" val="3429074195"/>
                    </a:ext>
                  </a:extLst>
                </a:gridCol>
                <a:gridCol w="5979623">
                  <a:extLst>
                    <a:ext uri="{9D8B030D-6E8A-4147-A177-3AD203B41FA5}">
                      <a16:colId xmlns:a16="http://schemas.microsoft.com/office/drawing/2014/main" val="2874392823"/>
                    </a:ext>
                  </a:extLst>
                </a:gridCol>
              </a:tblGrid>
              <a:tr h="370840">
                <a:tc>
                  <a:txBody>
                    <a:bodyPr/>
                    <a:lstStyle/>
                    <a:p>
                      <a:pPr marL="342900" indent="-342900">
                        <a:buClr>
                          <a:schemeClr val="accent1">
                            <a:lumMod val="75000"/>
                          </a:schemeClr>
                        </a:buClr>
                        <a:buFont typeface="Arial" panose="020B0604020202020204" pitchFamily="34" charset="0"/>
                        <a:buChar char="•"/>
                      </a:pPr>
                      <a:r>
                        <a:rPr lang="en-US" sz="2000" b="0" dirty="0">
                          <a:solidFill>
                            <a:schemeClr val="tx1"/>
                          </a:solidFill>
                          <a:latin typeface="Arial" panose="020B0604020202020204" pitchFamily="34" charset="0"/>
                          <a:cs typeface="Arial" panose="020B0604020202020204" pitchFamily="34" charset="0"/>
                        </a:rPr>
                        <a:t>Treatment of the patient</a:t>
                      </a:r>
                    </a:p>
                  </a:txBody>
                  <a:tcPr>
                    <a:noFill/>
                  </a:tcPr>
                </a:tc>
                <a:tc>
                  <a:txBody>
                    <a:bodyPr/>
                    <a:lstStyle/>
                    <a:p>
                      <a:pPr marL="342900" indent="-342900">
                        <a:buClr>
                          <a:schemeClr val="accent1">
                            <a:lumMod val="75000"/>
                          </a:schemeClr>
                        </a:buClr>
                        <a:buFont typeface="Arial" panose="020B0604020202020204" pitchFamily="34" charset="0"/>
                        <a:buChar char="•"/>
                      </a:pPr>
                      <a:endParaRPr lang="en-US" sz="2000" b="0" dirty="0">
                        <a:solidFill>
                          <a:schemeClr val="tx1"/>
                        </a:solidFill>
                        <a:latin typeface="Arial" panose="020B0604020202020204" pitchFamily="34" charset="0"/>
                        <a:cs typeface="Arial" panose="020B0604020202020204" pitchFamily="34" charset="0"/>
                      </a:endParaRPr>
                    </a:p>
                  </a:txBody>
                  <a:tcPr>
                    <a:noFill/>
                  </a:tcPr>
                </a:tc>
                <a:tc>
                  <a:txBody>
                    <a:bodyPr/>
                    <a:lstStyle/>
                    <a:p>
                      <a:pPr marL="342900" indent="-342900">
                        <a:buClr>
                          <a:schemeClr val="accent1">
                            <a:lumMod val="75000"/>
                          </a:schemeClr>
                        </a:buClr>
                        <a:buFont typeface="Arial" panose="020B0604020202020204" pitchFamily="34" charset="0"/>
                        <a:buChar char="•"/>
                      </a:pPr>
                      <a:r>
                        <a:rPr lang="en-US" sz="2000" b="0" dirty="0">
                          <a:solidFill>
                            <a:schemeClr val="tx1"/>
                          </a:solidFill>
                          <a:latin typeface="Arial" panose="020B0604020202020204" pitchFamily="34" charset="0"/>
                          <a:cs typeface="Arial" panose="020B0604020202020204" pitchFamily="34" charset="0"/>
                        </a:rPr>
                        <a:t>Payment for services</a:t>
                      </a:r>
                    </a:p>
                  </a:txBody>
                  <a:tcPr>
                    <a:noFill/>
                  </a:tcPr>
                </a:tc>
                <a:extLst>
                  <a:ext uri="{0D108BD9-81ED-4DB2-BD59-A6C34878D82A}">
                    <a16:rowId xmlns:a16="http://schemas.microsoft.com/office/drawing/2014/main" val="1076687337"/>
                  </a:ext>
                </a:extLst>
              </a:tr>
              <a:tr h="370840">
                <a:tc>
                  <a:txBody>
                    <a:bodyPr/>
                    <a:lstStyle/>
                    <a:p>
                      <a:pPr marL="342900" indent="-342900">
                        <a:buClr>
                          <a:schemeClr val="accent1">
                            <a:lumMod val="75000"/>
                          </a:schemeClr>
                        </a:buClr>
                        <a:buFont typeface="Arial" panose="020B0604020202020204" pitchFamily="34" charset="0"/>
                        <a:buChar char="•"/>
                      </a:pPr>
                      <a:r>
                        <a:rPr lang="en-US" sz="2000" b="0" dirty="0">
                          <a:solidFill>
                            <a:schemeClr val="tx1"/>
                          </a:solidFill>
                          <a:latin typeface="Arial" panose="020B0604020202020204" pitchFamily="34" charset="0"/>
                          <a:cs typeface="Arial" panose="020B0604020202020204" pitchFamily="34" charset="0"/>
                        </a:rPr>
                        <a:t>The regular business or operations of the provider</a:t>
                      </a:r>
                    </a:p>
                  </a:txBody>
                  <a:tcPr>
                    <a:noFill/>
                  </a:tcPr>
                </a:tc>
                <a:tc>
                  <a:txBody>
                    <a:bodyPr/>
                    <a:lstStyle/>
                    <a:p>
                      <a:pPr marL="342900" indent="-342900">
                        <a:buClr>
                          <a:schemeClr val="accent1">
                            <a:lumMod val="75000"/>
                          </a:schemeClr>
                        </a:buClr>
                        <a:buFont typeface="Arial" panose="020B0604020202020204" pitchFamily="34" charset="0"/>
                        <a:buChar char="•"/>
                      </a:pPr>
                      <a:endParaRPr lang="en-US" sz="2000" b="0" dirty="0">
                        <a:solidFill>
                          <a:schemeClr val="tx1"/>
                        </a:solidFill>
                        <a:latin typeface="Arial" panose="020B0604020202020204" pitchFamily="34" charset="0"/>
                        <a:cs typeface="Arial" panose="020B0604020202020204" pitchFamily="34" charset="0"/>
                      </a:endParaRPr>
                    </a:p>
                  </a:txBody>
                  <a:tcPr>
                    <a:noFill/>
                  </a:tcPr>
                </a:tc>
                <a:tc>
                  <a:txBody>
                    <a:bodyPr/>
                    <a:lstStyle/>
                    <a:p>
                      <a:pPr marL="342900" indent="-342900">
                        <a:buClr>
                          <a:schemeClr val="accent1">
                            <a:lumMod val="75000"/>
                          </a:schemeClr>
                        </a:buClr>
                        <a:buFont typeface="Arial" panose="020B0604020202020204" pitchFamily="34" charset="0"/>
                        <a:buChar char="•"/>
                      </a:pPr>
                      <a:r>
                        <a:rPr lang="en-US" sz="2000" b="0" dirty="0">
                          <a:solidFill>
                            <a:schemeClr val="tx1"/>
                          </a:solidFill>
                          <a:latin typeface="Arial" panose="020B0604020202020204" pitchFamily="34" charset="0"/>
                          <a:cs typeface="Arial" panose="020B0604020202020204" pitchFamily="34" charset="0"/>
                        </a:rPr>
                        <a:t>To avert a serious threat to health or safety</a:t>
                      </a:r>
                    </a:p>
                  </a:txBody>
                  <a:tcPr>
                    <a:noFill/>
                  </a:tcPr>
                </a:tc>
                <a:extLst>
                  <a:ext uri="{0D108BD9-81ED-4DB2-BD59-A6C34878D82A}">
                    <a16:rowId xmlns:a16="http://schemas.microsoft.com/office/drawing/2014/main" val="668393417"/>
                  </a:ext>
                </a:extLst>
              </a:tr>
              <a:tr h="370840">
                <a:tc>
                  <a:txBody>
                    <a:bodyPr/>
                    <a:lstStyle/>
                    <a:p>
                      <a:pPr marL="342900" indent="-342900">
                        <a:buClr>
                          <a:schemeClr val="accent1">
                            <a:lumMod val="75000"/>
                          </a:schemeClr>
                        </a:buClr>
                        <a:buFont typeface="Arial" panose="020B0604020202020204" pitchFamily="34" charset="0"/>
                        <a:buChar char="•"/>
                      </a:pPr>
                      <a:r>
                        <a:rPr lang="en-US" sz="2000" b="0" dirty="0">
                          <a:solidFill>
                            <a:schemeClr val="tx1"/>
                          </a:solidFill>
                          <a:latin typeface="Arial" panose="020B0604020202020204" pitchFamily="34" charset="0"/>
                          <a:cs typeface="Arial" panose="020B0604020202020204" pitchFamily="34" charset="0"/>
                        </a:rPr>
                        <a:t>Legal requirements (e.g., reporting of child abuse)</a:t>
                      </a:r>
                    </a:p>
                  </a:txBody>
                  <a:tcPr>
                    <a:noFill/>
                  </a:tcPr>
                </a:tc>
                <a:tc>
                  <a:txBody>
                    <a:bodyPr/>
                    <a:lstStyle/>
                    <a:p>
                      <a:pPr marL="342900" indent="-342900">
                        <a:buClr>
                          <a:schemeClr val="accent1">
                            <a:lumMod val="75000"/>
                          </a:schemeClr>
                        </a:buClr>
                        <a:buFont typeface="Arial" panose="020B0604020202020204" pitchFamily="34" charset="0"/>
                        <a:buChar char="•"/>
                      </a:pPr>
                      <a:endParaRPr lang="en-US" sz="2000" b="0" dirty="0">
                        <a:solidFill>
                          <a:schemeClr val="tx1"/>
                        </a:solidFill>
                        <a:latin typeface="Arial" panose="020B0604020202020204" pitchFamily="34" charset="0"/>
                        <a:cs typeface="Arial" panose="020B0604020202020204" pitchFamily="34" charset="0"/>
                      </a:endParaRPr>
                    </a:p>
                  </a:txBody>
                  <a:tcPr>
                    <a:noFill/>
                  </a:tcPr>
                </a:tc>
                <a:tc>
                  <a:txBody>
                    <a:bodyPr/>
                    <a:lstStyle/>
                    <a:p>
                      <a:pPr marL="342900" indent="-342900">
                        <a:buClr>
                          <a:schemeClr val="accent1">
                            <a:lumMod val="75000"/>
                          </a:schemeClr>
                        </a:buClr>
                        <a:buFont typeface="Arial" panose="020B0604020202020204" pitchFamily="34" charset="0"/>
                        <a:buChar char="•"/>
                      </a:pPr>
                      <a:endParaRPr lang="en-US" sz="2000" b="0" dirty="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765670603"/>
                  </a:ext>
                </a:extLst>
              </a:tr>
            </a:tbl>
          </a:graphicData>
        </a:graphic>
      </p:graphicFrame>
    </p:spTree>
    <p:extLst>
      <p:ext uri="{BB962C8B-B14F-4D97-AF65-F5344CB8AC3E}">
        <p14:creationId xmlns:p14="http://schemas.microsoft.com/office/powerpoint/2010/main" val="1890529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8" y="1719469"/>
            <a:ext cx="12156792" cy="6075791"/>
          </a:xfrm>
        </p:spPr>
        <p:txBody>
          <a:bodyPr>
            <a:normAutofit/>
          </a:bodyPr>
          <a:lstStyle/>
          <a:p>
            <a:pPr marL="0" indent="0">
              <a:spcAft>
                <a:spcPts val="1200"/>
              </a:spcAft>
              <a:buNone/>
            </a:pPr>
            <a:r>
              <a:rPr lang="en-US" sz="2400" b="1" dirty="0">
                <a:solidFill>
                  <a:srgbClr val="000000"/>
                </a:solidFill>
              </a:rPr>
              <a:t>Risk Area – Privacy, Security and Confidentiality:</a:t>
            </a:r>
          </a:p>
          <a:p>
            <a:pPr>
              <a:spcBef>
                <a:spcPts val="0"/>
              </a:spcBef>
              <a:buFont typeface="Wingdings" panose="05000000000000000000" pitchFamily="2" charset="2"/>
              <a:buChar char="§"/>
            </a:pPr>
            <a:r>
              <a:rPr lang="en-US" dirty="0">
                <a:solidFill>
                  <a:srgbClr val="000000"/>
                </a:solidFill>
              </a:rPr>
              <a:t>Protected Health Information (PHI)</a:t>
            </a:r>
          </a:p>
          <a:p>
            <a:pPr marL="342900" indent="0">
              <a:lnSpc>
                <a:spcPct val="150000"/>
              </a:lnSpc>
              <a:spcBef>
                <a:spcPts val="0"/>
              </a:spcBef>
              <a:buNone/>
            </a:pPr>
            <a:r>
              <a:rPr lang="en-US" dirty="0">
                <a:solidFill>
                  <a:srgbClr val="000000"/>
                </a:solidFill>
              </a:rPr>
              <a:t>Remember: </a:t>
            </a:r>
          </a:p>
          <a:p>
            <a:pPr marL="685800" indent="-342900">
              <a:lnSpc>
                <a:spcPct val="150000"/>
              </a:lnSpc>
              <a:spcBef>
                <a:spcPts val="0"/>
              </a:spcBef>
            </a:pPr>
            <a:r>
              <a:rPr lang="en-US" dirty="0">
                <a:solidFill>
                  <a:srgbClr val="000000"/>
                </a:solidFill>
              </a:rPr>
              <a:t>Handle PHI in an ethical and responsible manner.</a:t>
            </a:r>
          </a:p>
          <a:p>
            <a:pPr marL="685800" indent="-342900">
              <a:lnSpc>
                <a:spcPct val="150000"/>
              </a:lnSpc>
              <a:spcBef>
                <a:spcPts val="0"/>
              </a:spcBef>
            </a:pPr>
            <a:r>
              <a:rPr lang="en-US" dirty="0">
                <a:solidFill>
                  <a:srgbClr val="000000"/>
                </a:solidFill>
              </a:rPr>
              <a:t>Take reasonable measures to protect PHI and e-PHI.</a:t>
            </a:r>
          </a:p>
          <a:p>
            <a:pPr marL="685800" indent="-342900">
              <a:lnSpc>
                <a:spcPct val="150000"/>
              </a:lnSpc>
              <a:spcBef>
                <a:spcPts val="0"/>
              </a:spcBef>
            </a:pPr>
            <a:r>
              <a:rPr lang="en-US" dirty="0">
                <a:solidFill>
                  <a:srgbClr val="000000"/>
                </a:solidFill>
              </a:rPr>
              <a:t>Treat all patient information as confidential in all forms (electronic or e-PHI or verbally).</a:t>
            </a:r>
          </a:p>
          <a:p>
            <a:pPr marL="685800" indent="-342900">
              <a:lnSpc>
                <a:spcPct val="150000"/>
              </a:lnSpc>
              <a:spcBef>
                <a:spcPts val="0"/>
              </a:spcBef>
            </a:pPr>
            <a:r>
              <a:rPr lang="en-US" dirty="0">
                <a:solidFill>
                  <a:srgbClr val="000000"/>
                </a:solidFill>
              </a:rPr>
              <a:t>Securely store and properly dispose of confidential documents. </a:t>
            </a:r>
          </a:p>
          <a:p>
            <a:pPr marL="685800" indent="-342900">
              <a:lnSpc>
                <a:spcPct val="150000"/>
              </a:lnSpc>
              <a:spcBef>
                <a:spcPts val="0"/>
              </a:spcBef>
            </a:pPr>
            <a:r>
              <a:rPr lang="en-US" dirty="0">
                <a:solidFill>
                  <a:srgbClr val="000000"/>
                </a:solidFill>
              </a:rPr>
              <a:t>Access only the information you NEED for approved work purposes. </a:t>
            </a:r>
          </a:p>
          <a:p>
            <a:pPr marL="685800" indent="-342900">
              <a:lnSpc>
                <a:spcPct val="150000"/>
              </a:lnSpc>
              <a:spcBef>
                <a:spcPts val="0"/>
              </a:spcBef>
            </a:pPr>
            <a:r>
              <a:rPr lang="en-US" dirty="0">
                <a:solidFill>
                  <a:srgbClr val="000000"/>
                </a:solidFill>
              </a:rPr>
              <a:t>If you are not sure if you should access certain information, then do not.</a:t>
            </a:r>
          </a:p>
          <a:p>
            <a:pPr marL="342900" indent="0">
              <a:lnSpc>
                <a:spcPct val="150000"/>
              </a:lnSpc>
              <a:spcBef>
                <a:spcPts val="0"/>
              </a:spcBef>
              <a:buNone/>
            </a:pPr>
            <a:endParaRPr lang="en-US" sz="1200" dirty="0">
              <a:solidFill>
                <a:srgbClr val="000000"/>
              </a:solidFill>
            </a:endParaRPr>
          </a:p>
          <a:p>
            <a:pPr marL="342900" indent="0">
              <a:lnSpc>
                <a:spcPct val="150000"/>
              </a:lnSpc>
              <a:spcBef>
                <a:spcPts val="0"/>
              </a:spcBef>
              <a:buNone/>
            </a:pPr>
            <a:r>
              <a:rPr lang="en-US" dirty="0">
                <a:solidFill>
                  <a:srgbClr val="000000"/>
                </a:solidFill>
              </a:rPr>
              <a:t>You are responsible for the security and confidentiality of your: </a:t>
            </a:r>
          </a:p>
          <a:p>
            <a:pPr marL="342900" indent="0">
              <a:lnSpc>
                <a:spcPct val="150000"/>
              </a:lnSpc>
              <a:spcBef>
                <a:spcPts val="0"/>
              </a:spcBef>
              <a:buNone/>
            </a:pPr>
            <a:endParaRPr lang="en-US" dirty="0">
              <a:solidFill>
                <a:srgbClr val="000000"/>
              </a:solidFill>
            </a:endParaRP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graphicFrame>
        <p:nvGraphicFramePr>
          <p:cNvPr id="5" name="Table 6">
            <a:extLst>
              <a:ext uri="{FF2B5EF4-FFF2-40B4-BE49-F238E27FC236}">
                <a16:creationId xmlns:a16="http://schemas.microsoft.com/office/drawing/2014/main" id="{EC69F5DF-7D46-443D-8395-B009A26F3504}"/>
              </a:ext>
            </a:extLst>
          </p:cNvPr>
          <p:cNvGraphicFramePr>
            <a:graphicFrameLocks noGrp="1"/>
          </p:cNvGraphicFramePr>
          <p:nvPr>
            <p:extLst>
              <p:ext uri="{D42A27DB-BD31-4B8C-83A1-F6EECF244321}">
                <p14:modId xmlns:p14="http://schemas.microsoft.com/office/powerpoint/2010/main" val="3244036016"/>
              </p:ext>
            </p:extLst>
          </p:nvPr>
        </p:nvGraphicFramePr>
        <p:xfrm>
          <a:off x="2438400" y="6475730"/>
          <a:ext cx="9753600" cy="792480"/>
        </p:xfrm>
        <a:graphic>
          <a:graphicData uri="http://schemas.openxmlformats.org/drawingml/2006/table">
            <a:tbl>
              <a:tblPr firstRow="1" bandRow="1">
                <a:tableStyleId>{5C22544A-7EE6-4342-B048-85BDC9FD1C3A}</a:tableStyleId>
              </a:tblPr>
              <a:tblGrid>
                <a:gridCol w="3251200">
                  <a:extLst>
                    <a:ext uri="{9D8B030D-6E8A-4147-A177-3AD203B41FA5}">
                      <a16:colId xmlns:a16="http://schemas.microsoft.com/office/drawing/2014/main" val="1985626282"/>
                    </a:ext>
                  </a:extLst>
                </a:gridCol>
                <a:gridCol w="3251200">
                  <a:extLst>
                    <a:ext uri="{9D8B030D-6E8A-4147-A177-3AD203B41FA5}">
                      <a16:colId xmlns:a16="http://schemas.microsoft.com/office/drawing/2014/main" val="723104193"/>
                    </a:ext>
                  </a:extLst>
                </a:gridCol>
                <a:gridCol w="3251200">
                  <a:extLst>
                    <a:ext uri="{9D8B030D-6E8A-4147-A177-3AD203B41FA5}">
                      <a16:colId xmlns:a16="http://schemas.microsoft.com/office/drawing/2014/main" val="2066453730"/>
                    </a:ext>
                  </a:extLst>
                </a:gridCol>
              </a:tblGrid>
              <a:tr h="370840">
                <a:tc>
                  <a:txBody>
                    <a:bodyPr/>
                    <a:lstStyle/>
                    <a:p>
                      <a:pPr marL="342900" marR="0" lvl="0" indent="-342900" algn="l" defTabSz="1097280" rtl="0" eaLnBrk="1" fontAlgn="auto" latinLnBrk="0" hangingPunct="1">
                        <a:lnSpc>
                          <a:spcPct val="100000"/>
                        </a:lnSpc>
                        <a:spcBef>
                          <a:spcPts val="0"/>
                        </a:spcBef>
                        <a:spcAft>
                          <a:spcPts val="0"/>
                        </a:spcAft>
                        <a:buClr>
                          <a:schemeClr val="accent1">
                            <a:lumMod val="75000"/>
                          </a:schemeClr>
                        </a:buClr>
                        <a:buSzTx/>
                        <a:buFont typeface="Arial" panose="020B0604020202020204" pitchFamily="34" charset="0"/>
                        <a:buChar char="•"/>
                        <a:tabLst/>
                        <a:defRPr/>
                      </a:pPr>
                      <a:r>
                        <a:rPr lang="en-US" sz="2000" b="0" dirty="0">
                          <a:solidFill>
                            <a:schemeClr val="tx1"/>
                          </a:solidFill>
                          <a:latin typeface="Arial" panose="020B0604020202020204" pitchFamily="34" charset="0"/>
                          <a:cs typeface="Arial" panose="020B0604020202020204" pitchFamily="34" charset="0"/>
                        </a:rPr>
                        <a:t>Tools and Screens</a:t>
                      </a:r>
                    </a:p>
                  </a:txBody>
                  <a:tcPr>
                    <a:noFill/>
                  </a:tcPr>
                </a:tc>
                <a:tc>
                  <a:txBody>
                    <a:bodyPr/>
                    <a:lstStyle/>
                    <a:p>
                      <a:pPr marL="342900" indent="-342900">
                        <a:buClr>
                          <a:schemeClr val="accent1">
                            <a:lumMod val="75000"/>
                          </a:schemeClr>
                        </a:buClr>
                        <a:buFont typeface="Arial" panose="020B0604020202020204" pitchFamily="34" charset="0"/>
                        <a:buChar char="•"/>
                      </a:pPr>
                      <a:endParaRPr lang="en-US" sz="2000" b="0" dirty="0">
                        <a:solidFill>
                          <a:schemeClr val="tx1"/>
                        </a:solidFill>
                        <a:latin typeface="Arial" panose="020B0604020202020204" pitchFamily="34" charset="0"/>
                        <a:cs typeface="Arial" panose="020B0604020202020204" pitchFamily="34" charset="0"/>
                      </a:endParaRPr>
                    </a:p>
                  </a:txBody>
                  <a:tcPr>
                    <a:noFill/>
                  </a:tcPr>
                </a:tc>
                <a:tc>
                  <a:txBody>
                    <a:bodyPr/>
                    <a:lstStyle/>
                    <a:p>
                      <a:pPr marL="342900" indent="-342900">
                        <a:buClr>
                          <a:schemeClr val="accent1">
                            <a:lumMod val="75000"/>
                          </a:schemeClr>
                        </a:buClr>
                        <a:buFont typeface="Arial" panose="020B0604020202020204" pitchFamily="34" charset="0"/>
                        <a:buChar char="•"/>
                      </a:pPr>
                      <a:r>
                        <a:rPr lang="en-US" sz="2000" b="0" dirty="0">
                          <a:solidFill>
                            <a:schemeClr val="tx1"/>
                          </a:solidFill>
                          <a:latin typeface="Arial" panose="020B0604020202020204" pitchFamily="34" charset="0"/>
                          <a:cs typeface="Arial" panose="020B0604020202020204" pitchFamily="34" charset="0"/>
                        </a:rPr>
                        <a:t>Behavior</a:t>
                      </a:r>
                    </a:p>
                  </a:txBody>
                  <a:tcPr>
                    <a:noFill/>
                  </a:tcPr>
                </a:tc>
                <a:extLst>
                  <a:ext uri="{0D108BD9-81ED-4DB2-BD59-A6C34878D82A}">
                    <a16:rowId xmlns:a16="http://schemas.microsoft.com/office/drawing/2014/main" val="582062172"/>
                  </a:ext>
                </a:extLst>
              </a:tr>
              <a:tr h="370840">
                <a:tc>
                  <a:txBody>
                    <a:bodyPr/>
                    <a:lstStyle/>
                    <a:p>
                      <a:pPr marL="342900" indent="-342900">
                        <a:buClr>
                          <a:schemeClr val="accent1">
                            <a:lumMod val="75000"/>
                          </a:schemeClr>
                        </a:buClr>
                        <a:buFont typeface="Arial" panose="020B0604020202020204" pitchFamily="34" charset="0"/>
                        <a:buChar char="•"/>
                      </a:pPr>
                      <a:r>
                        <a:rPr lang="en-US" sz="2000" b="0" dirty="0">
                          <a:solidFill>
                            <a:schemeClr val="tx1"/>
                          </a:solidFill>
                          <a:latin typeface="Arial" panose="020B0604020202020204" pitchFamily="34" charset="0"/>
                          <a:cs typeface="Arial" panose="020B0604020202020204" pitchFamily="34" charset="0"/>
                        </a:rPr>
                        <a:t>Information</a:t>
                      </a:r>
                    </a:p>
                  </a:txBody>
                  <a:tcPr>
                    <a:noFill/>
                  </a:tcPr>
                </a:tc>
                <a:tc>
                  <a:txBody>
                    <a:bodyPr/>
                    <a:lstStyle/>
                    <a:p>
                      <a:pPr marL="342900" indent="-342900">
                        <a:buClr>
                          <a:schemeClr val="accent1">
                            <a:lumMod val="75000"/>
                          </a:schemeClr>
                        </a:buClr>
                        <a:buFont typeface="Arial" panose="020B0604020202020204" pitchFamily="34" charset="0"/>
                        <a:buChar char="•"/>
                      </a:pPr>
                      <a:endParaRPr lang="en-US" sz="2000" b="0" dirty="0">
                        <a:solidFill>
                          <a:schemeClr val="tx1"/>
                        </a:solidFill>
                        <a:latin typeface="Arial" panose="020B0604020202020204" pitchFamily="34" charset="0"/>
                        <a:cs typeface="Arial" panose="020B0604020202020204" pitchFamily="34" charset="0"/>
                      </a:endParaRPr>
                    </a:p>
                  </a:txBody>
                  <a:tcPr>
                    <a:noFill/>
                  </a:tcPr>
                </a:tc>
                <a:tc>
                  <a:txBody>
                    <a:bodyPr/>
                    <a:lstStyle/>
                    <a:p>
                      <a:pPr marL="342900" indent="-342900">
                        <a:buClr>
                          <a:schemeClr val="accent1">
                            <a:lumMod val="75000"/>
                          </a:schemeClr>
                        </a:buClr>
                        <a:buFont typeface="Arial" panose="020B0604020202020204" pitchFamily="34" charset="0"/>
                        <a:buChar char="•"/>
                      </a:pPr>
                      <a:r>
                        <a:rPr lang="en-US" sz="2000" b="0" dirty="0">
                          <a:solidFill>
                            <a:schemeClr val="tx1"/>
                          </a:solidFill>
                          <a:latin typeface="Arial" panose="020B0604020202020204" pitchFamily="34" charset="0"/>
                          <a:cs typeface="Arial" panose="020B0604020202020204" pitchFamily="34" charset="0"/>
                        </a:rPr>
                        <a:t>Passwords</a:t>
                      </a:r>
                    </a:p>
                  </a:txBody>
                  <a:tcPr>
                    <a:noFill/>
                  </a:tcPr>
                </a:tc>
                <a:extLst>
                  <a:ext uri="{0D108BD9-81ED-4DB2-BD59-A6C34878D82A}">
                    <a16:rowId xmlns:a16="http://schemas.microsoft.com/office/drawing/2014/main" val="1289138687"/>
                  </a:ext>
                </a:extLst>
              </a:tr>
            </a:tbl>
          </a:graphicData>
        </a:graphic>
      </p:graphicFrame>
    </p:spTree>
    <p:extLst>
      <p:ext uri="{BB962C8B-B14F-4D97-AF65-F5344CB8AC3E}">
        <p14:creationId xmlns:p14="http://schemas.microsoft.com/office/powerpoint/2010/main" val="860866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8" y="1719469"/>
            <a:ext cx="13050644" cy="6075791"/>
          </a:xfrm>
        </p:spPr>
        <p:txBody>
          <a:bodyPr>
            <a:normAutofit/>
          </a:bodyPr>
          <a:lstStyle/>
          <a:p>
            <a:pPr marL="0" indent="0">
              <a:spcAft>
                <a:spcPts val="1200"/>
              </a:spcAft>
              <a:buNone/>
            </a:pPr>
            <a:r>
              <a:rPr lang="en-US" sz="2400" b="1" dirty="0">
                <a:solidFill>
                  <a:srgbClr val="000000"/>
                </a:solidFill>
              </a:rPr>
              <a:t>Risk Area – Privacy, Security and Confidentiality:</a:t>
            </a:r>
          </a:p>
          <a:p>
            <a:pPr marL="0" indent="0">
              <a:spcAft>
                <a:spcPts val="1200"/>
              </a:spcAft>
              <a:buNone/>
            </a:pPr>
            <a:r>
              <a:rPr lang="en-US" dirty="0">
                <a:solidFill>
                  <a:srgbClr val="000000"/>
                </a:solidFill>
              </a:rPr>
              <a:t>MHPN ACO must comply with all of the privacy and security rules that apply to HIPAA covered entities and must abide by the terms contained within the ACO participant agreement it has executed with Participants. Among other things, this means:</a:t>
            </a:r>
          </a:p>
          <a:p>
            <a:pPr>
              <a:spcAft>
                <a:spcPts val="1200"/>
              </a:spcAft>
              <a:buFont typeface="Wingdings" panose="05000000000000000000" pitchFamily="2" charset="2"/>
              <a:buChar char="§"/>
            </a:pPr>
            <a:r>
              <a:rPr lang="en-US" u="sng" dirty="0">
                <a:solidFill>
                  <a:srgbClr val="000000"/>
                </a:solidFill>
              </a:rPr>
              <a:t>Minimum Necessary</a:t>
            </a:r>
            <a:r>
              <a:rPr lang="en-US" dirty="0">
                <a:solidFill>
                  <a:srgbClr val="000000"/>
                </a:solidFill>
              </a:rPr>
              <a:t>: The MHPN ACO will make reasonable efforts to use and disclose only the minimum amount of PHI or e-PHI necessary to accomplish the intended purpose of the use or disclosure. </a:t>
            </a:r>
          </a:p>
          <a:p>
            <a:pPr>
              <a:spcAft>
                <a:spcPts val="1200"/>
              </a:spcAft>
              <a:buFont typeface="Wingdings" panose="05000000000000000000" pitchFamily="2" charset="2"/>
              <a:buChar char="§"/>
            </a:pPr>
            <a:r>
              <a:rPr lang="en-US" u="sng" dirty="0">
                <a:solidFill>
                  <a:srgbClr val="000000"/>
                </a:solidFill>
              </a:rPr>
              <a:t>Notice of Breach</a:t>
            </a:r>
            <a:r>
              <a:rPr lang="en-US" dirty="0">
                <a:solidFill>
                  <a:srgbClr val="000000"/>
                </a:solidFill>
              </a:rPr>
              <a:t>: The MHPN ACO must cooperate with its participants to provide notice of any breach of confidentiality. If it is suspected that PHI or e-PHI has been inappropriately accessed, used or disclosed, it must be reported immediately via the MHPN ACO’s Compliance Hotline.</a:t>
            </a:r>
          </a:p>
          <a:p>
            <a:pPr>
              <a:spcAft>
                <a:spcPts val="1200"/>
              </a:spcAft>
              <a:buFont typeface="Wingdings" panose="05000000000000000000" pitchFamily="2" charset="2"/>
              <a:buChar char="§"/>
            </a:pPr>
            <a:r>
              <a:rPr lang="en-US" u="sng" dirty="0">
                <a:solidFill>
                  <a:srgbClr val="000000"/>
                </a:solidFill>
              </a:rPr>
              <a:t>Role Based Access</a:t>
            </a:r>
            <a:r>
              <a:rPr lang="en-US" dirty="0">
                <a:solidFill>
                  <a:srgbClr val="000000"/>
                </a:solidFill>
              </a:rPr>
              <a:t>: The MHPN ACO and its Participants may grant role-based system access to Employees and other qualified individuals so that access is limited to only those persons requiring such access to carry out their job duties. If an Employee has a change to his/her job duties, including a termination of employment, it should be reported immediately via the MHPN ACO’s Compliance Hotline so that access may be modified or terminated. </a:t>
            </a:r>
            <a:endParaRPr lang="en-US" u="sng" dirty="0">
              <a:solidFill>
                <a:srgbClr val="000000"/>
              </a:solidFill>
            </a:endParaRPr>
          </a:p>
          <a:p>
            <a:pPr marL="0" indent="0">
              <a:spcAft>
                <a:spcPts val="1200"/>
              </a:spcAft>
              <a:buNone/>
            </a:pPr>
            <a:endParaRPr lang="en-US" dirty="0">
              <a:solidFill>
                <a:srgbClr val="000000"/>
              </a:solidFill>
            </a:endParaRP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3744267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ACO RISK AREAS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8" y="1781113"/>
            <a:ext cx="13215030" cy="6075791"/>
          </a:xfrm>
        </p:spPr>
        <p:txBody>
          <a:bodyPr>
            <a:normAutofit fontScale="62500" lnSpcReduction="20000"/>
          </a:bodyPr>
          <a:lstStyle/>
          <a:p>
            <a:pPr marL="0" indent="0">
              <a:spcAft>
                <a:spcPts val="1200"/>
              </a:spcAft>
              <a:buNone/>
            </a:pPr>
            <a:r>
              <a:rPr lang="en-US" sz="3800" b="1" dirty="0">
                <a:solidFill>
                  <a:srgbClr val="000000"/>
                </a:solidFill>
              </a:rPr>
              <a:t>Risk Area – Privacy, Security and Confidentiality:</a:t>
            </a:r>
          </a:p>
          <a:p>
            <a:pPr>
              <a:lnSpc>
                <a:spcPct val="120000"/>
              </a:lnSpc>
              <a:spcBef>
                <a:spcPts val="600"/>
              </a:spcBef>
              <a:spcAft>
                <a:spcPts val="600"/>
              </a:spcAft>
              <a:buFont typeface="Wingdings" panose="05000000000000000000" pitchFamily="2" charset="2"/>
              <a:buChar char="§"/>
            </a:pPr>
            <a:r>
              <a:rPr lang="en-US" sz="3200" dirty="0">
                <a:solidFill>
                  <a:srgbClr val="000000"/>
                </a:solidFill>
              </a:rPr>
              <a:t>Red Flags Rule – Identity Theft</a:t>
            </a:r>
          </a:p>
          <a:p>
            <a:pPr marL="685800" indent="-342900">
              <a:lnSpc>
                <a:spcPct val="120000"/>
              </a:lnSpc>
              <a:spcBef>
                <a:spcPts val="600"/>
              </a:spcBef>
              <a:spcAft>
                <a:spcPts val="600"/>
              </a:spcAft>
            </a:pPr>
            <a:r>
              <a:rPr lang="en-US" sz="2900" dirty="0">
                <a:solidFill>
                  <a:srgbClr val="000000"/>
                </a:solidFill>
              </a:rPr>
              <a:t>The Red Flags Rule requires businesses and health care providers to develop programs to spot identity theft “Red Flags”.</a:t>
            </a:r>
          </a:p>
          <a:p>
            <a:pPr marL="342900" indent="-342900">
              <a:lnSpc>
                <a:spcPct val="120000"/>
              </a:lnSpc>
              <a:spcBef>
                <a:spcPts val="600"/>
              </a:spcBef>
              <a:spcAft>
                <a:spcPts val="600"/>
              </a:spcAft>
              <a:buFont typeface="Wingdings" panose="05000000000000000000" pitchFamily="2" charset="2"/>
              <a:buChar char="§"/>
            </a:pPr>
            <a:r>
              <a:rPr lang="en-US" sz="3200" dirty="0">
                <a:solidFill>
                  <a:srgbClr val="000000"/>
                </a:solidFill>
              </a:rPr>
              <a:t>Types of Red Flags</a:t>
            </a:r>
          </a:p>
          <a:p>
            <a:pPr marL="688975" indent="-346075">
              <a:lnSpc>
                <a:spcPct val="120000"/>
              </a:lnSpc>
              <a:spcBef>
                <a:spcPts val="600"/>
              </a:spcBef>
              <a:spcAft>
                <a:spcPts val="600"/>
              </a:spcAft>
            </a:pPr>
            <a:r>
              <a:rPr lang="en-US" sz="2900" dirty="0">
                <a:solidFill>
                  <a:srgbClr val="000000"/>
                </a:solidFill>
              </a:rPr>
              <a:t>Suspicious documents – </a:t>
            </a:r>
            <a:r>
              <a:rPr lang="en-US" sz="2900" b="1" dirty="0">
                <a:solidFill>
                  <a:srgbClr val="000000"/>
                </a:solidFill>
              </a:rPr>
              <a:t>false insurance card </a:t>
            </a:r>
            <a:r>
              <a:rPr lang="en-US" sz="2900" dirty="0">
                <a:solidFill>
                  <a:srgbClr val="000000"/>
                </a:solidFill>
              </a:rPr>
              <a:t>or a </a:t>
            </a:r>
            <a:r>
              <a:rPr lang="en-US" sz="2900" b="1" dirty="0">
                <a:solidFill>
                  <a:srgbClr val="000000"/>
                </a:solidFill>
              </a:rPr>
              <a:t>stolen card</a:t>
            </a:r>
          </a:p>
          <a:p>
            <a:pPr marL="688975" indent="-346075">
              <a:lnSpc>
                <a:spcPct val="120000"/>
              </a:lnSpc>
              <a:spcBef>
                <a:spcPts val="600"/>
              </a:spcBef>
              <a:spcAft>
                <a:spcPts val="600"/>
              </a:spcAft>
            </a:pPr>
            <a:r>
              <a:rPr lang="en-US" sz="2900" dirty="0">
                <a:solidFill>
                  <a:srgbClr val="000000"/>
                </a:solidFill>
              </a:rPr>
              <a:t>Suspicious personal identifying information – </a:t>
            </a:r>
            <a:r>
              <a:rPr lang="en-US" sz="2900" b="1" dirty="0">
                <a:solidFill>
                  <a:srgbClr val="000000"/>
                </a:solidFill>
              </a:rPr>
              <a:t>using deceased person’s information</a:t>
            </a:r>
          </a:p>
          <a:p>
            <a:pPr marL="688975" indent="-346075">
              <a:lnSpc>
                <a:spcPct val="120000"/>
              </a:lnSpc>
              <a:spcBef>
                <a:spcPts val="600"/>
              </a:spcBef>
              <a:spcAft>
                <a:spcPts val="600"/>
              </a:spcAft>
            </a:pPr>
            <a:r>
              <a:rPr lang="en-US" sz="2900" dirty="0">
                <a:solidFill>
                  <a:srgbClr val="000000"/>
                </a:solidFill>
              </a:rPr>
              <a:t>Unusual use of or suspicious activity related to covered accounts – </a:t>
            </a:r>
            <a:r>
              <a:rPr lang="en-US" sz="2900" b="1" dirty="0">
                <a:solidFill>
                  <a:srgbClr val="000000"/>
                </a:solidFill>
              </a:rPr>
              <a:t>address change</a:t>
            </a:r>
          </a:p>
          <a:p>
            <a:pPr marL="688975" indent="-346075">
              <a:lnSpc>
                <a:spcPct val="120000"/>
              </a:lnSpc>
              <a:spcBef>
                <a:spcPts val="600"/>
              </a:spcBef>
              <a:spcAft>
                <a:spcPts val="600"/>
              </a:spcAft>
            </a:pPr>
            <a:r>
              <a:rPr lang="en-US" sz="2900" dirty="0">
                <a:solidFill>
                  <a:srgbClr val="000000"/>
                </a:solidFill>
              </a:rPr>
              <a:t>Notice from victims of identity theft, law enforcement authorities, or other persons regarding possible identity theft in connection with accounts – </a:t>
            </a:r>
            <a:r>
              <a:rPr lang="en-US" sz="2900" b="1" dirty="0">
                <a:solidFill>
                  <a:srgbClr val="000000"/>
                </a:solidFill>
              </a:rPr>
              <a:t>credit report alert </a:t>
            </a:r>
            <a:r>
              <a:rPr lang="en-US" sz="2900" dirty="0">
                <a:solidFill>
                  <a:srgbClr val="000000"/>
                </a:solidFill>
              </a:rPr>
              <a:t>or </a:t>
            </a:r>
            <a:r>
              <a:rPr lang="en-US" sz="2900" b="1" dirty="0">
                <a:solidFill>
                  <a:srgbClr val="000000"/>
                </a:solidFill>
              </a:rPr>
              <a:t>patient call</a:t>
            </a:r>
          </a:p>
          <a:p>
            <a:pPr marL="688975" indent="-346075">
              <a:lnSpc>
                <a:spcPct val="120000"/>
              </a:lnSpc>
              <a:spcBef>
                <a:spcPts val="600"/>
              </a:spcBef>
              <a:spcAft>
                <a:spcPts val="600"/>
              </a:spcAft>
            </a:pPr>
            <a:r>
              <a:rPr lang="en-US" sz="2900" dirty="0">
                <a:solidFill>
                  <a:srgbClr val="000000"/>
                </a:solidFill>
              </a:rPr>
              <a:t>Documents provided for identification appear to have been </a:t>
            </a:r>
            <a:r>
              <a:rPr lang="en-US" sz="2900" b="1" dirty="0">
                <a:solidFill>
                  <a:srgbClr val="000000"/>
                </a:solidFill>
              </a:rPr>
              <a:t>altered</a:t>
            </a:r>
            <a:r>
              <a:rPr lang="en-US" sz="2900" dirty="0">
                <a:solidFill>
                  <a:srgbClr val="000000"/>
                </a:solidFill>
              </a:rPr>
              <a:t> or </a:t>
            </a:r>
            <a:r>
              <a:rPr lang="en-US" sz="2900" b="1" dirty="0">
                <a:solidFill>
                  <a:srgbClr val="000000"/>
                </a:solidFill>
              </a:rPr>
              <a:t>forged</a:t>
            </a:r>
            <a:r>
              <a:rPr lang="en-US" sz="2900" dirty="0">
                <a:solidFill>
                  <a:srgbClr val="000000"/>
                </a:solidFill>
              </a:rPr>
              <a:t> </a:t>
            </a:r>
          </a:p>
          <a:p>
            <a:pPr marL="1027113" indent="-342900">
              <a:lnSpc>
                <a:spcPct val="120000"/>
              </a:lnSpc>
              <a:spcBef>
                <a:spcPts val="600"/>
              </a:spcBef>
              <a:spcAft>
                <a:spcPts val="600"/>
              </a:spcAft>
              <a:buFont typeface="Wingdings" panose="05000000000000000000" pitchFamily="2" charset="2"/>
              <a:buChar char="Ø"/>
            </a:pPr>
            <a:r>
              <a:rPr lang="en-US" sz="2900" dirty="0">
                <a:solidFill>
                  <a:srgbClr val="000000"/>
                </a:solidFill>
              </a:rPr>
              <a:t>Photo or physical description on the identification is </a:t>
            </a:r>
            <a:r>
              <a:rPr lang="en-US" sz="2900" b="1" dirty="0">
                <a:solidFill>
                  <a:srgbClr val="000000"/>
                </a:solidFill>
              </a:rPr>
              <a:t>inconsistent</a:t>
            </a:r>
            <a:r>
              <a:rPr lang="en-US" sz="2900" dirty="0">
                <a:solidFill>
                  <a:srgbClr val="000000"/>
                </a:solidFill>
              </a:rPr>
              <a:t> with the appearance of the individual</a:t>
            </a:r>
          </a:p>
          <a:p>
            <a:pPr marL="1027113" indent="-342900">
              <a:lnSpc>
                <a:spcPct val="120000"/>
              </a:lnSpc>
              <a:spcBef>
                <a:spcPts val="600"/>
              </a:spcBef>
              <a:spcAft>
                <a:spcPts val="600"/>
              </a:spcAft>
              <a:buFont typeface="Wingdings" panose="05000000000000000000" pitchFamily="2" charset="2"/>
              <a:buChar char="Ø"/>
            </a:pPr>
            <a:r>
              <a:rPr lang="en-US" sz="2900" b="1" dirty="0">
                <a:solidFill>
                  <a:srgbClr val="000000"/>
                </a:solidFill>
              </a:rPr>
              <a:t>Date of birth </a:t>
            </a:r>
            <a:r>
              <a:rPr lang="en-US" sz="2900" dirty="0">
                <a:solidFill>
                  <a:srgbClr val="000000"/>
                </a:solidFill>
              </a:rPr>
              <a:t>seems too early/late for the age of the patient</a:t>
            </a:r>
          </a:p>
          <a:p>
            <a:pPr marL="1027113" indent="-342900">
              <a:lnSpc>
                <a:spcPct val="120000"/>
              </a:lnSpc>
              <a:spcBef>
                <a:spcPts val="600"/>
              </a:spcBef>
              <a:spcAft>
                <a:spcPts val="600"/>
              </a:spcAft>
              <a:buFont typeface="Wingdings" panose="05000000000000000000" pitchFamily="2" charset="2"/>
              <a:buChar char="Ø"/>
            </a:pPr>
            <a:r>
              <a:rPr lang="en-US" sz="2900" dirty="0">
                <a:solidFill>
                  <a:srgbClr val="000000"/>
                </a:solidFill>
              </a:rPr>
              <a:t>The patient </a:t>
            </a:r>
            <a:r>
              <a:rPr lang="en-US" sz="2900" b="1" dirty="0">
                <a:solidFill>
                  <a:srgbClr val="000000"/>
                </a:solidFill>
              </a:rPr>
              <a:t>fails to provide </a:t>
            </a:r>
            <a:r>
              <a:rPr lang="en-US" sz="2900" dirty="0">
                <a:solidFill>
                  <a:srgbClr val="000000"/>
                </a:solidFill>
              </a:rPr>
              <a:t>all required documentation information</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2617083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REPORTING COMPLIANCE CONCERNS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8" y="1719469"/>
            <a:ext cx="13050644" cy="6075791"/>
          </a:xfrm>
        </p:spPr>
        <p:txBody>
          <a:bodyPr>
            <a:normAutofit/>
          </a:bodyPr>
          <a:lstStyle/>
          <a:p>
            <a:pPr marL="0" indent="0">
              <a:spcAft>
                <a:spcPts val="1200"/>
              </a:spcAft>
              <a:buNone/>
            </a:pPr>
            <a:endParaRPr lang="en-US" dirty="0">
              <a:solidFill>
                <a:srgbClr val="000000"/>
              </a:solidFill>
            </a:endParaRPr>
          </a:p>
          <a:p>
            <a:pPr marL="0" indent="0">
              <a:lnSpc>
                <a:spcPct val="150000"/>
              </a:lnSpc>
              <a:spcAft>
                <a:spcPts val="1200"/>
              </a:spcAft>
              <a:buNone/>
            </a:pPr>
            <a:r>
              <a:rPr lang="en-US" sz="1800" dirty="0">
                <a:solidFill>
                  <a:srgbClr val="000000"/>
                </a:solidFill>
              </a:rPr>
              <a:t>If you have a compliance concern, you should report your concern to any of the following:</a:t>
            </a:r>
          </a:p>
          <a:p>
            <a:pPr>
              <a:lnSpc>
                <a:spcPct val="150000"/>
              </a:lnSpc>
              <a:spcAft>
                <a:spcPts val="1200"/>
              </a:spcAft>
              <a:buFont typeface="Wingdings" panose="05000000000000000000" pitchFamily="2" charset="2"/>
              <a:buChar char="§"/>
            </a:pPr>
            <a:r>
              <a:rPr lang="en-US" sz="1800" dirty="0">
                <a:solidFill>
                  <a:srgbClr val="000000"/>
                </a:solidFill>
              </a:rPr>
              <a:t>The Confidential MHPN Compliance Hotline at 1-844-368-1816</a:t>
            </a:r>
          </a:p>
          <a:p>
            <a:pPr>
              <a:lnSpc>
                <a:spcPct val="150000"/>
              </a:lnSpc>
              <a:spcAft>
                <a:spcPts val="1200"/>
              </a:spcAft>
              <a:buFont typeface="Wingdings" panose="05000000000000000000" pitchFamily="2" charset="2"/>
              <a:buChar char="§"/>
            </a:pPr>
            <a:r>
              <a:rPr lang="en-US" sz="1800" dirty="0">
                <a:solidFill>
                  <a:srgbClr val="000000"/>
                </a:solidFill>
              </a:rPr>
              <a:t>The MHC Hotline at 1-866-MHC-COMPLY (1-866-642-2667) to obtain guidance or report an allegation privately/anonymously</a:t>
            </a:r>
          </a:p>
          <a:p>
            <a:pPr>
              <a:lnSpc>
                <a:spcPct val="150000"/>
              </a:lnSpc>
              <a:spcAft>
                <a:spcPts val="1200"/>
              </a:spcAft>
              <a:buFont typeface="Wingdings" panose="05000000000000000000" pitchFamily="2" charset="2"/>
              <a:buChar char="§"/>
            </a:pPr>
            <a:r>
              <a:rPr lang="en-US" sz="1800" dirty="0">
                <a:solidFill>
                  <a:srgbClr val="000000"/>
                </a:solidFill>
              </a:rPr>
              <a:t>Michigan Department of Health &amp; Human Services – Office of Inspector General (OIG)</a:t>
            </a:r>
          </a:p>
          <a:p>
            <a:pPr marL="688975" indent="-346075">
              <a:lnSpc>
                <a:spcPct val="150000"/>
              </a:lnSpc>
              <a:spcAft>
                <a:spcPts val="1200"/>
              </a:spcAft>
            </a:pPr>
            <a:r>
              <a:rPr lang="en-US" sz="1800" dirty="0">
                <a:solidFill>
                  <a:srgbClr val="000000"/>
                </a:solidFill>
              </a:rPr>
              <a:t>In writing at: Office of Inspector General, P.O. Box 30062, Lansing, MI 48909</a:t>
            </a:r>
          </a:p>
          <a:p>
            <a:pPr marL="688975" indent="-346075">
              <a:lnSpc>
                <a:spcPct val="150000"/>
              </a:lnSpc>
              <a:spcAft>
                <a:spcPts val="1200"/>
              </a:spcAft>
            </a:pPr>
            <a:r>
              <a:rPr lang="en-US" sz="1800" dirty="0">
                <a:solidFill>
                  <a:srgbClr val="000000"/>
                </a:solidFill>
              </a:rPr>
              <a:t>By phone at: 1-855-MI-FRAUD (643-7283)</a:t>
            </a:r>
          </a:p>
          <a:p>
            <a:pPr marL="688975" indent="-346075">
              <a:lnSpc>
                <a:spcPct val="150000"/>
              </a:lnSpc>
              <a:spcAft>
                <a:spcPts val="1200"/>
              </a:spcAft>
            </a:pPr>
            <a:r>
              <a:rPr lang="en-US" sz="1800" dirty="0">
                <a:solidFill>
                  <a:srgbClr val="000000"/>
                </a:solidFill>
              </a:rPr>
              <a:t>Online at: </a:t>
            </a:r>
            <a:r>
              <a:rPr lang="en-US" sz="1800" dirty="0">
                <a:solidFill>
                  <a:srgbClr val="000000"/>
                </a:solidFill>
                <a:hlinkClick r:id="rId2"/>
              </a:rPr>
              <a:t>www.Michigan.gov/fraud</a:t>
            </a:r>
            <a:r>
              <a:rPr lang="en-US" sz="1800" dirty="0">
                <a:solidFill>
                  <a:srgbClr val="000000"/>
                </a:solidFill>
              </a:rPr>
              <a:t> </a:t>
            </a:r>
          </a:p>
          <a:p>
            <a:pPr marL="0" indent="0">
              <a:spcAft>
                <a:spcPts val="1200"/>
              </a:spcAft>
              <a:buNone/>
            </a:pPr>
            <a:endParaRPr lang="en-US" dirty="0">
              <a:solidFill>
                <a:srgbClr val="000000"/>
              </a:solidFill>
            </a:endParaRP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7747909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SUMMARY	</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8" y="1719469"/>
            <a:ext cx="13050644" cy="6075791"/>
          </a:xfrm>
        </p:spPr>
        <p:txBody>
          <a:bodyPr>
            <a:normAutofit/>
          </a:bodyPr>
          <a:lstStyle/>
          <a:p>
            <a:pPr marL="0" indent="0">
              <a:spcAft>
                <a:spcPts val="1200"/>
              </a:spcAft>
              <a:buNone/>
            </a:pPr>
            <a:endParaRPr lang="en-US" dirty="0">
              <a:solidFill>
                <a:srgbClr val="000000"/>
              </a:solidFill>
            </a:endParaRPr>
          </a:p>
          <a:p>
            <a:pPr marL="0" indent="0">
              <a:lnSpc>
                <a:spcPct val="150000"/>
              </a:lnSpc>
              <a:spcBef>
                <a:spcPts val="600"/>
              </a:spcBef>
              <a:spcAft>
                <a:spcPts val="600"/>
              </a:spcAft>
              <a:buNone/>
            </a:pPr>
            <a:r>
              <a:rPr lang="en-US" dirty="0">
                <a:solidFill>
                  <a:srgbClr val="000000"/>
                </a:solidFill>
              </a:rPr>
              <a:t>You should now be able to:</a:t>
            </a:r>
          </a:p>
          <a:p>
            <a:pPr>
              <a:lnSpc>
                <a:spcPct val="150000"/>
              </a:lnSpc>
              <a:spcBef>
                <a:spcPts val="600"/>
              </a:spcBef>
              <a:spcAft>
                <a:spcPts val="600"/>
              </a:spcAft>
              <a:buFont typeface="Wingdings" panose="05000000000000000000" pitchFamily="2" charset="2"/>
              <a:buChar char="§"/>
            </a:pPr>
            <a:r>
              <a:rPr lang="en-US" dirty="0">
                <a:solidFill>
                  <a:srgbClr val="000000"/>
                </a:solidFill>
              </a:rPr>
              <a:t>Discuss the Federal False Claims Act (FCA).</a:t>
            </a:r>
          </a:p>
          <a:p>
            <a:pPr>
              <a:lnSpc>
                <a:spcPct val="150000"/>
              </a:lnSpc>
              <a:spcBef>
                <a:spcPts val="600"/>
              </a:spcBef>
              <a:spcAft>
                <a:spcPts val="600"/>
              </a:spcAft>
              <a:buFont typeface="Wingdings" panose="05000000000000000000" pitchFamily="2" charset="2"/>
              <a:buChar char="§"/>
            </a:pPr>
            <a:r>
              <a:rPr lang="en-US" dirty="0">
                <a:solidFill>
                  <a:srgbClr val="000000"/>
                </a:solidFill>
              </a:rPr>
              <a:t>Define and list examples of Fraud, Waste and Abuse (FWA).</a:t>
            </a:r>
          </a:p>
          <a:p>
            <a:pPr>
              <a:lnSpc>
                <a:spcPct val="150000"/>
              </a:lnSpc>
              <a:spcBef>
                <a:spcPts val="600"/>
              </a:spcBef>
              <a:spcAft>
                <a:spcPts val="600"/>
              </a:spcAft>
              <a:buFont typeface="Wingdings" panose="05000000000000000000" pitchFamily="2" charset="2"/>
              <a:buChar char="§"/>
            </a:pPr>
            <a:r>
              <a:rPr lang="en-US" dirty="0">
                <a:solidFill>
                  <a:srgbClr val="000000"/>
                </a:solidFill>
              </a:rPr>
              <a:t>Discuss the impact of not addressing FWA.</a:t>
            </a:r>
          </a:p>
          <a:p>
            <a:pPr>
              <a:lnSpc>
                <a:spcPct val="150000"/>
              </a:lnSpc>
              <a:spcBef>
                <a:spcPts val="600"/>
              </a:spcBef>
              <a:spcAft>
                <a:spcPts val="600"/>
              </a:spcAft>
              <a:buFont typeface="Wingdings" panose="05000000000000000000" pitchFamily="2" charset="2"/>
              <a:buChar char="§"/>
            </a:pPr>
            <a:r>
              <a:rPr lang="en-US" dirty="0">
                <a:solidFill>
                  <a:srgbClr val="000000"/>
                </a:solidFill>
              </a:rPr>
              <a:t>Have an understanding of the laws regarding FWA and reporting requirements. </a:t>
            </a:r>
          </a:p>
          <a:p>
            <a:pPr>
              <a:lnSpc>
                <a:spcPct val="150000"/>
              </a:lnSpc>
              <a:spcBef>
                <a:spcPts val="600"/>
              </a:spcBef>
              <a:spcAft>
                <a:spcPts val="600"/>
              </a:spcAft>
              <a:buFont typeface="Wingdings" panose="05000000000000000000" pitchFamily="2" charset="2"/>
              <a:buChar char="§"/>
            </a:pPr>
            <a:r>
              <a:rPr lang="en-US" dirty="0">
                <a:solidFill>
                  <a:srgbClr val="000000"/>
                </a:solidFill>
              </a:rPr>
              <a:t>Have an understanding of the physician self-referral “Stark” law.</a:t>
            </a:r>
          </a:p>
          <a:p>
            <a:pPr>
              <a:lnSpc>
                <a:spcPct val="150000"/>
              </a:lnSpc>
              <a:spcBef>
                <a:spcPts val="600"/>
              </a:spcBef>
              <a:spcAft>
                <a:spcPts val="600"/>
              </a:spcAft>
              <a:buFont typeface="Wingdings" panose="05000000000000000000" pitchFamily="2" charset="2"/>
              <a:buChar char="§"/>
            </a:pPr>
            <a:r>
              <a:rPr lang="en-US" dirty="0">
                <a:solidFill>
                  <a:srgbClr val="000000"/>
                </a:solidFill>
              </a:rPr>
              <a:t>Describe your role as an MHPN ACO Participant. </a:t>
            </a:r>
          </a:p>
          <a:p>
            <a:pPr>
              <a:lnSpc>
                <a:spcPct val="150000"/>
              </a:lnSpc>
              <a:spcBef>
                <a:spcPts val="600"/>
              </a:spcBef>
              <a:spcAft>
                <a:spcPts val="600"/>
              </a:spcAft>
              <a:buFont typeface="Wingdings" panose="05000000000000000000" pitchFamily="2" charset="2"/>
              <a:buChar char="§"/>
            </a:pPr>
            <a:r>
              <a:rPr lang="en-US" dirty="0">
                <a:solidFill>
                  <a:srgbClr val="000000"/>
                </a:solidFill>
              </a:rPr>
              <a:t>Describe compliance risk areas. </a:t>
            </a:r>
          </a:p>
          <a:p>
            <a:pPr>
              <a:spcAft>
                <a:spcPts val="1200"/>
              </a:spcAft>
              <a:buFont typeface="Wingdings" panose="05000000000000000000" pitchFamily="2" charset="2"/>
              <a:buChar char="§"/>
            </a:pPr>
            <a:endParaRPr lang="en-US" dirty="0">
              <a:solidFill>
                <a:srgbClr val="000000"/>
              </a:solidFill>
            </a:endParaRP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3279966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COMPLIANCE PROGRAM</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7" y="1688648"/>
            <a:ext cx="12834888" cy="5645426"/>
          </a:xfrm>
        </p:spPr>
        <p:txBody>
          <a:bodyPr>
            <a:normAutofit/>
          </a:bodyPr>
          <a:lstStyle/>
          <a:p>
            <a:pPr marL="365760" indent="-365760">
              <a:spcAft>
                <a:spcPts val="1200"/>
              </a:spcAft>
              <a:buFont typeface="Wingdings" panose="05000000000000000000" pitchFamily="2" charset="2"/>
              <a:buChar char="§"/>
            </a:pPr>
            <a:endParaRPr lang="en-US" dirty="0">
              <a:solidFill>
                <a:srgbClr val="000000"/>
              </a:solidFill>
            </a:endParaRPr>
          </a:p>
          <a:p>
            <a:pPr marL="365760" indent="-365760">
              <a:lnSpc>
                <a:spcPct val="100000"/>
              </a:lnSpc>
              <a:spcAft>
                <a:spcPts val="1200"/>
              </a:spcAft>
              <a:buFont typeface="Wingdings" panose="05000000000000000000" pitchFamily="2" charset="2"/>
              <a:buChar char="§"/>
            </a:pPr>
            <a:r>
              <a:rPr lang="en-US" dirty="0">
                <a:solidFill>
                  <a:srgbClr val="000000"/>
                </a:solidFill>
              </a:rPr>
              <a:t>This training provides MHPN ACO Providers with information and education about laws, policies and programs designated to detect and prevent fraud, waste and abuse related to federally funded governmental programs like Medicare. In addition, this training will explain the compliance risks specific to the MHPN ACO, such as Confidentiality, Utilization and Beneficiary Assignment. </a:t>
            </a:r>
          </a:p>
          <a:p>
            <a:pPr marL="365760" indent="-365760">
              <a:lnSpc>
                <a:spcPct val="100000"/>
              </a:lnSpc>
              <a:spcAft>
                <a:spcPts val="1200"/>
              </a:spcAft>
              <a:buFont typeface="Wingdings" panose="05000000000000000000" pitchFamily="2" charset="2"/>
              <a:buChar char="§"/>
            </a:pPr>
            <a:r>
              <a:rPr lang="en-US" dirty="0">
                <a:solidFill>
                  <a:srgbClr val="000000"/>
                </a:solidFill>
              </a:rPr>
              <a:t>The ACO must track and maintain documentation of the completion of this training by its Providers.</a:t>
            </a:r>
          </a:p>
          <a:p>
            <a:pPr marL="688975" indent="-346075">
              <a:lnSpc>
                <a:spcPct val="100000"/>
              </a:lnSpc>
              <a:spcAft>
                <a:spcPts val="1200"/>
              </a:spcAft>
              <a:buFont typeface="Courier New" panose="02070309020205020404" pitchFamily="49" charset="0"/>
              <a:buChar char="o"/>
            </a:pPr>
            <a:r>
              <a:rPr lang="en-US" dirty="0">
                <a:solidFill>
                  <a:srgbClr val="000000"/>
                </a:solidFill>
              </a:rPr>
              <a:t>After review of this training material, participants will complete a 2021 Compliance Training Attestation through SurveyMonkey. Details are at the end of this presentation.  </a:t>
            </a:r>
          </a:p>
          <a:p>
            <a:pPr marL="400050" indent="-342900">
              <a:lnSpc>
                <a:spcPct val="100000"/>
              </a:lnSpc>
              <a:spcAft>
                <a:spcPts val="1200"/>
              </a:spcAft>
              <a:buFont typeface="Wingdings" panose="05000000000000000000" pitchFamily="2" charset="2"/>
              <a:buChar char="§"/>
            </a:pPr>
            <a:r>
              <a:rPr lang="en-US" dirty="0">
                <a:solidFill>
                  <a:srgbClr val="000000"/>
                </a:solidFill>
              </a:rPr>
              <a:t>Participants are required to maintain documentation of all providers completing this Training, demonstrating compliance training requirements for a period of 10-years.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1783619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OBJECTIVES</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70"/>
            <a:ext cx="13094207" cy="5645426"/>
          </a:xfrm>
        </p:spPr>
        <p:txBody>
          <a:bodyPr>
            <a:normAutofit/>
          </a:bodyPr>
          <a:lstStyle/>
          <a:p>
            <a:pPr marL="0" indent="0">
              <a:spcAft>
                <a:spcPts val="1200"/>
              </a:spcAft>
              <a:buNone/>
            </a:pPr>
            <a:endParaRPr lang="en-US" dirty="0">
              <a:solidFill>
                <a:srgbClr val="000000"/>
              </a:solidFill>
            </a:endParaRPr>
          </a:p>
          <a:p>
            <a:pPr marL="0" indent="0">
              <a:spcAft>
                <a:spcPts val="1200"/>
              </a:spcAft>
              <a:buNone/>
            </a:pPr>
            <a:r>
              <a:rPr lang="en-US" dirty="0">
                <a:solidFill>
                  <a:srgbClr val="000000"/>
                </a:solidFill>
              </a:rPr>
              <a:t>After review of this training material, you should be able to: </a:t>
            </a:r>
          </a:p>
          <a:p>
            <a:pPr>
              <a:spcAft>
                <a:spcPts val="1200"/>
              </a:spcAft>
              <a:buFont typeface="Wingdings" panose="05000000000000000000" pitchFamily="2" charset="2"/>
              <a:buChar char="§"/>
            </a:pPr>
            <a:r>
              <a:rPr lang="en-US" dirty="0">
                <a:solidFill>
                  <a:srgbClr val="000000"/>
                </a:solidFill>
              </a:rPr>
              <a:t>Understand the Federal False Claims Act (FCA).</a:t>
            </a:r>
          </a:p>
          <a:p>
            <a:pPr>
              <a:spcAft>
                <a:spcPts val="1200"/>
              </a:spcAft>
              <a:buFont typeface="Wingdings" panose="05000000000000000000" pitchFamily="2" charset="2"/>
              <a:buChar char="§"/>
            </a:pPr>
            <a:r>
              <a:rPr lang="en-US" dirty="0">
                <a:solidFill>
                  <a:srgbClr val="000000"/>
                </a:solidFill>
              </a:rPr>
              <a:t>Define and list examples of Fraud, Waste and Abuse (FWA).</a:t>
            </a:r>
          </a:p>
          <a:p>
            <a:pPr>
              <a:spcAft>
                <a:spcPts val="1200"/>
              </a:spcAft>
              <a:buFont typeface="Wingdings" panose="05000000000000000000" pitchFamily="2" charset="2"/>
              <a:buChar char="§"/>
            </a:pPr>
            <a:r>
              <a:rPr lang="en-US" dirty="0">
                <a:solidFill>
                  <a:srgbClr val="000000"/>
                </a:solidFill>
              </a:rPr>
              <a:t>Have an understanding of the laws regarding FWA and reporting requirements. </a:t>
            </a:r>
          </a:p>
          <a:p>
            <a:pPr>
              <a:spcAft>
                <a:spcPts val="1200"/>
              </a:spcAft>
              <a:buFont typeface="Wingdings" panose="05000000000000000000" pitchFamily="2" charset="2"/>
              <a:buChar char="§"/>
            </a:pPr>
            <a:r>
              <a:rPr lang="en-US" dirty="0">
                <a:solidFill>
                  <a:srgbClr val="000000"/>
                </a:solidFill>
              </a:rPr>
              <a:t>Have an understanding of the physician self-referral “Stark” law.</a:t>
            </a:r>
          </a:p>
          <a:p>
            <a:pPr>
              <a:spcAft>
                <a:spcPts val="1200"/>
              </a:spcAft>
              <a:buFont typeface="Wingdings" panose="05000000000000000000" pitchFamily="2" charset="2"/>
              <a:buChar char="§"/>
            </a:pPr>
            <a:r>
              <a:rPr lang="en-US" dirty="0">
                <a:solidFill>
                  <a:srgbClr val="000000"/>
                </a:solidFill>
              </a:rPr>
              <a:t>Describe your role as a Participant in MHPN ACO. </a:t>
            </a:r>
          </a:p>
          <a:p>
            <a:pPr>
              <a:spcAft>
                <a:spcPts val="1200"/>
              </a:spcAft>
              <a:buFont typeface="Wingdings" panose="05000000000000000000" pitchFamily="2" charset="2"/>
              <a:buChar char="§"/>
            </a:pPr>
            <a:r>
              <a:rPr lang="en-US" dirty="0">
                <a:solidFill>
                  <a:srgbClr val="000000"/>
                </a:solidFill>
              </a:rPr>
              <a:t>Understand compliance risk areas.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991181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COMPLIANCE PROGRAM</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70"/>
            <a:ext cx="13094207" cy="5645426"/>
          </a:xfrm>
        </p:spPr>
        <p:txBody>
          <a:bodyPr>
            <a:normAutofit/>
          </a:bodyPr>
          <a:lstStyle/>
          <a:p>
            <a:pPr marL="0" indent="0">
              <a:spcAft>
                <a:spcPts val="1200"/>
              </a:spcAft>
              <a:buNone/>
            </a:pPr>
            <a:r>
              <a:rPr lang="en-US" sz="2400" b="1" dirty="0">
                <a:solidFill>
                  <a:srgbClr val="000000"/>
                </a:solidFill>
              </a:rPr>
              <a:t>What is Non-Compliance?</a:t>
            </a:r>
          </a:p>
          <a:p>
            <a:pPr marL="0" indent="0">
              <a:spcAft>
                <a:spcPts val="1200"/>
              </a:spcAft>
              <a:buNone/>
            </a:pPr>
            <a:r>
              <a:rPr lang="en-US" dirty="0">
                <a:solidFill>
                  <a:srgbClr val="000000"/>
                </a:solidFill>
              </a:rPr>
              <a:t>Conduct that does not conform to laws, state and/or federal health care program requirements, or MHPN ACO ethical and business policies. </a:t>
            </a:r>
          </a:p>
          <a:p>
            <a:pPr marL="0" indent="0">
              <a:spcAft>
                <a:spcPts val="1200"/>
              </a:spcAft>
              <a:buNone/>
            </a:pPr>
            <a:r>
              <a:rPr lang="en-US" b="1" dirty="0">
                <a:solidFill>
                  <a:srgbClr val="000000"/>
                </a:solidFill>
              </a:rPr>
              <a:t>Compliance Risk Areas:</a:t>
            </a:r>
          </a:p>
          <a:p>
            <a:pPr marL="0" indent="0">
              <a:spcAft>
                <a:spcPts val="1200"/>
              </a:spcAft>
              <a:buNone/>
            </a:pPr>
            <a:endParaRPr lang="en-US" dirty="0">
              <a:solidFill>
                <a:srgbClr val="000000"/>
              </a:solidFill>
            </a:endParaRPr>
          </a:p>
          <a:p>
            <a:pPr marL="0" indent="0">
              <a:spcAft>
                <a:spcPts val="1200"/>
              </a:spcAft>
              <a:buNone/>
            </a:pPr>
            <a:endParaRPr lang="en-US" dirty="0">
              <a:solidFill>
                <a:srgbClr val="000000"/>
              </a:solidFill>
            </a:endParaRPr>
          </a:p>
          <a:p>
            <a:pPr marL="0" indent="0">
              <a:spcAft>
                <a:spcPts val="1200"/>
              </a:spcAft>
              <a:buNone/>
            </a:pPr>
            <a:endParaRPr lang="en-US" dirty="0">
              <a:solidFill>
                <a:srgbClr val="000000"/>
              </a:solidFill>
            </a:endParaRPr>
          </a:p>
          <a:p>
            <a:pPr marL="0" indent="0">
              <a:spcAft>
                <a:spcPts val="1200"/>
              </a:spcAft>
              <a:buNone/>
            </a:pPr>
            <a:r>
              <a:rPr lang="en-US" b="1" dirty="0">
                <a:solidFill>
                  <a:srgbClr val="000000"/>
                </a:solidFill>
              </a:rPr>
              <a:t>Consequences of Non-Compliance:</a:t>
            </a:r>
          </a:p>
          <a:p>
            <a:pPr marL="0" indent="0">
              <a:spcAft>
                <a:spcPts val="1200"/>
              </a:spcAft>
              <a:buNone/>
            </a:pPr>
            <a:endParaRPr lang="en-US" dirty="0">
              <a:solidFill>
                <a:srgbClr val="000000"/>
              </a:solidFill>
            </a:endParaRPr>
          </a:p>
          <a:p>
            <a:pPr marL="0" indent="0">
              <a:spcAft>
                <a:spcPts val="1200"/>
              </a:spcAft>
              <a:buNone/>
            </a:pPr>
            <a:endParaRPr lang="en-US" dirty="0">
              <a:solidFill>
                <a:srgbClr val="000000"/>
              </a:solidFill>
            </a:endParaRP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graphicFrame>
        <p:nvGraphicFramePr>
          <p:cNvPr id="4" name="Table 4">
            <a:extLst>
              <a:ext uri="{FF2B5EF4-FFF2-40B4-BE49-F238E27FC236}">
                <a16:creationId xmlns:a16="http://schemas.microsoft.com/office/drawing/2014/main" id="{70AEF309-B20B-4BCF-B74D-701B6BF012DB}"/>
              </a:ext>
            </a:extLst>
          </p:cNvPr>
          <p:cNvGraphicFramePr>
            <a:graphicFrameLocks noGrp="1"/>
          </p:cNvGraphicFramePr>
          <p:nvPr>
            <p:extLst>
              <p:ext uri="{D42A27DB-BD31-4B8C-83A1-F6EECF244321}">
                <p14:modId xmlns:p14="http://schemas.microsoft.com/office/powerpoint/2010/main" val="2032411828"/>
              </p:ext>
            </p:extLst>
          </p:nvPr>
        </p:nvGraphicFramePr>
        <p:xfrm>
          <a:off x="2438400" y="3534879"/>
          <a:ext cx="9753600" cy="1615440"/>
        </p:xfrm>
        <a:graphic>
          <a:graphicData uri="http://schemas.openxmlformats.org/drawingml/2006/table">
            <a:tbl>
              <a:tblPr firstRow="1" bandRow="1">
                <a:tableStyleId>{2D5ABB26-0587-4C30-8999-92F81FD0307C}</a:tableStyleId>
              </a:tblPr>
              <a:tblGrid>
                <a:gridCol w="4876800">
                  <a:extLst>
                    <a:ext uri="{9D8B030D-6E8A-4147-A177-3AD203B41FA5}">
                      <a16:colId xmlns:a16="http://schemas.microsoft.com/office/drawing/2014/main" val="648351873"/>
                    </a:ext>
                  </a:extLst>
                </a:gridCol>
                <a:gridCol w="4876800">
                  <a:extLst>
                    <a:ext uri="{9D8B030D-6E8A-4147-A177-3AD203B41FA5}">
                      <a16:colId xmlns:a16="http://schemas.microsoft.com/office/drawing/2014/main" val="2492578134"/>
                    </a:ext>
                  </a:extLst>
                </a:gridCol>
              </a:tblGrid>
              <a:tr h="370840">
                <a:tc>
                  <a:txBody>
                    <a:bodyPr/>
                    <a:lstStyle/>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Beneficiary Notices</a:t>
                      </a:r>
                    </a:p>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Conflicts of Interest</a:t>
                      </a:r>
                    </a:p>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Claim Submissions</a:t>
                      </a:r>
                    </a:p>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Documentation</a:t>
                      </a:r>
                    </a:p>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Data Use Agreements</a:t>
                      </a:r>
                    </a:p>
                  </a:txBody>
                  <a:tcPr>
                    <a:noFill/>
                  </a:tcPr>
                </a:tc>
                <a:tc>
                  <a:txBody>
                    <a:bodyPr/>
                    <a:lstStyle/>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Ethics</a:t>
                      </a:r>
                    </a:p>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HIPAA-Health Insurance Portability and Accountability Act</a:t>
                      </a:r>
                    </a:p>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Quality of Care</a:t>
                      </a:r>
                    </a:p>
                  </a:txBody>
                  <a:tcPr>
                    <a:noFill/>
                  </a:tcPr>
                </a:tc>
                <a:extLst>
                  <a:ext uri="{0D108BD9-81ED-4DB2-BD59-A6C34878D82A}">
                    <a16:rowId xmlns:a16="http://schemas.microsoft.com/office/drawing/2014/main" val="3645201515"/>
                  </a:ext>
                </a:extLst>
              </a:tr>
            </a:tbl>
          </a:graphicData>
        </a:graphic>
      </p:graphicFrame>
      <p:graphicFrame>
        <p:nvGraphicFramePr>
          <p:cNvPr id="7" name="Table 4">
            <a:extLst>
              <a:ext uri="{FF2B5EF4-FFF2-40B4-BE49-F238E27FC236}">
                <a16:creationId xmlns:a16="http://schemas.microsoft.com/office/drawing/2014/main" id="{352CA0C2-0F4D-4434-860B-E9931171DB11}"/>
              </a:ext>
            </a:extLst>
          </p:cNvPr>
          <p:cNvGraphicFramePr>
            <a:graphicFrameLocks noGrp="1"/>
          </p:cNvGraphicFramePr>
          <p:nvPr>
            <p:extLst>
              <p:ext uri="{D42A27DB-BD31-4B8C-83A1-F6EECF244321}">
                <p14:modId xmlns:p14="http://schemas.microsoft.com/office/powerpoint/2010/main" val="2051809422"/>
              </p:ext>
            </p:extLst>
          </p:nvPr>
        </p:nvGraphicFramePr>
        <p:xfrm>
          <a:off x="2436690" y="5583016"/>
          <a:ext cx="9753600" cy="1402080"/>
        </p:xfrm>
        <a:graphic>
          <a:graphicData uri="http://schemas.openxmlformats.org/drawingml/2006/table">
            <a:tbl>
              <a:tblPr>
                <a:tableStyleId>{2D5ABB26-0587-4C30-8999-92F81FD0307C}</a:tableStyleId>
              </a:tblPr>
              <a:tblGrid>
                <a:gridCol w="4876800">
                  <a:extLst>
                    <a:ext uri="{9D8B030D-6E8A-4147-A177-3AD203B41FA5}">
                      <a16:colId xmlns:a16="http://schemas.microsoft.com/office/drawing/2014/main" val="648351873"/>
                    </a:ext>
                  </a:extLst>
                </a:gridCol>
                <a:gridCol w="4876800">
                  <a:extLst>
                    <a:ext uri="{9D8B030D-6E8A-4147-A177-3AD203B41FA5}">
                      <a16:colId xmlns:a16="http://schemas.microsoft.com/office/drawing/2014/main" val="2492578134"/>
                    </a:ext>
                  </a:extLst>
                </a:gridCol>
              </a:tblGrid>
              <a:tr h="156373">
                <a:tc>
                  <a:txBody>
                    <a:bodyPr/>
                    <a:lstStyle/>
                    <a:p>
                      <a:pPr marL="0" indent="0">
                        <a:buClr>
                          <a:schemeClr val="accent1">
                            <a:lumMod val="75000"/>
                          </a:schemeClr>
                        </a:buClr>
                        <a:buFont typeface="Arial" panose="020B0604020202020204" pitchFamily="34" charset="0"/>
                        <a:buNone/>
                      </a:pPr>
                      <a:endParaRPr lang="en-US" sz="2000" dirty="0">
                        <a:highlight>
                          <a:srgbClr val="00FF00"/>
                        </a:highlight>
                        <a:latin typeface="Arial" panose="020B0604020202020204" pitchFamily="34" charset="0"/>
                        <a:cs typeface="Arial" panose="020B0604020202020204" pitchFamily="34" charset="0"/>
                      </a:endParaRPr>
                    </a:p>
                  </a:txBody>
                  <a:tcPr/>
                </a:tc>
                <a:tc>
                  <a:txBody>
                    <a:bodyPr/>
                    <a:lstStyle/>
                    <a:p>
                      <a:pPr marL="0" indent="0">
                        <a:buClr>
                          <a:schemeClr val="accent1">
                            <a:lumMod val="75000"/>
                          </a:schemeClr>
                        </a:buClr>
                        <a:buFont typeface="Arial" panose="020B0604020202020204" pitchFamily="34" charset="0"/>
                        <a:buNone/>
                      </a:pPr>
                      <a:endParaRPr lang="en-US" sz="2000" dirty="0">
                        <a:highlight>
                          <a:srgbClr val="00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45201515"/>
                  </a:ext>
                </a:extLst>
              </a:tr>
              <a:tr h="396946">
                <a:tc>
                  <a:txBody>
                    <a:bodyPr/>
                    <a:lstStyle/>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Disciplinary Action</a:t>
                      </a:r>
                    </a:p>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Contract Termination</a:t>
                      </a:r>
                    </a:p>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Criminal &amp; Civic Penalties</a:t>
                      </a:r>
                    </a:p>
                  </a:txBody>
                  <a:tcPr/>
                </a:tc>
                <a:tc>
                  <a:txBody>
                    <a:bodyPr/>
                    <a:lstStyle/>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Refunds of Overpayments</a:t>
                      </a:r>
                    </a:p>
                    <a:p>
                      <a:pPr marL="342900" indent="-342900">
                        <a:buClr>
                          <a:schemeClr val="accent1">
                            <a:lumMod val="75000"/>
                          </a:schemeClr>
                        </a:buClr>
                        <a:buFont typeface="Arial" panose="020B0604020202020204" pitchFamily="34" charset="0"/>
                        <a:buChar char="•"/>
                      </a:pPr>
                      <a:r>
                        <a:rPr lang="en-US" sz="2000" dirty="0">
                          <a:latin typeface="Arial" panose="020B0604020202020204" pitchFamily="34" charset="0"/>
                          <a:cs typeface="Arial" panose="020B0604020202020204" pitchFamily="34" charset="0"/>
                        </a:rPr>
                        <a:t>Exclusion from participation in all Federal health care programs</a:t>
                      </a:r>
                    </a:p>
                  </a:txBody>
                  <a:tcPr/>
                </a:tc>
                <a:extLst>
                  <a:ext uri="{0D108BD9-81ED-4DB2-BD59-A6C34878D82A}">
                    <a16:rowId xmlns:a16="http://schemas.microsoft.com/office/drawing/2014/main" val="1567689240"/>
                  </a:ext>
                </a:extLst>
              </a:tr>
            </a:tbl>
          </a:graphicData>
        </a:graphic>
      </p:graphicFrame>
    </p:spTree>
    <p:extLst>
      <p:ext uri="{BB962C8B-B14F-4D97-AF65-F5344CB8AC3E}">
        <p14:creationId xmlns:p14="http://schemas.microsoft.com/office/powerpoint/2010/main" val="2033144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THE FEDERAL FALSE CLAIMS ACT (FCA)</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70"/>
            <a:ext cx="11982133" cy="5645426"/>
          </a:xfrm>
        </p:spPr>
        <p:txBody>
          <a:bodyPr>
            <a:normAutofit/>
          </a:bodyPr>
          <a:lstStyle/>
          <a:p>
            <a:pPr marL="0" indent="0">
              <a:spcAft>
                <a:spcPts val="1200"/>
              </a:spcAft>
              <a:buNone/>
            </a:pPr>
            <a:endParaRPr lang="en-US" dirty="0">
              <a:solidFill>
                <a:srgbClr val="000000"/>
              </a:solidFill>
            </a:endParaRPr>
          </a:p>
          <a:p>
            <a:pPr>
              <a:lnSpc>
                <a:spcPct val="150000"/>
              </a:lnSpc>
              <a:spcAft>
                <a:spcPts val="1200"/>
              </a:spcAft>
              <a:buFont typeface="Wingdings" panose="05000000000000000000" pitchFamily="2" charset="2"/>
              <a:buChar char="§"/>
            </a:pPr>
            <a:r>
              <a:rPr lang="en-US" dirty="0">
                <a:solidFill>
                  <a:srgbClr val="000000"/>
                </a:solidFill>
              </a:rPr>
              <a:t>The FCA is a law imposing liability on persons and/or companies who defraud governmental programs. It is the government’s primary tool in combatting fraud against the government. </a:t>
            </a:r>
          </a:p>
          <a:p>
            <a:pPr>
              <a:lnSpc>
                <a:spcPct val="150000"/>
              </a:lnSpc>
              <a:spcAft>
                <a:spcPts val="1200"/>
              </a:spcAft>
              <a:buFont typeface="Wingdings" panose="05000000000000000000" pitchFamily="2" charset="2"/>
              <a:buChar char="§"/>
            </a:pPr>
            <a:r>
              <a:rPr lang="en-US" dirty="0">
                <a:solidFill>
                  <a:srgbClr val="000000"/>
                </a:solidFill>
              </a:rPr>
              <a:t>The FCA prohibits, among other things, any person or organization from knowingly submitting, or causing to be submitted, or conspiring to submit, or from making a false record or statement in connection with the submission of a false or fraudulent claim for payment to the U.S. government. </a:t>
            </a:r>
          </a:p>
          <a:p>
            <a:pPr>
              <a:lnSpc>
                <a:spcPct val="150000"/>
              </a:lnSpc>
              <a:spcAft>
                <a:spcPts val="1200"/>
              </a:spcAft>
              <a:buFont typeface="Wingdings" panose="05000000000000000000" pitchFamily="2" charset="2"/>
              <a:buChar char="§"/>
            </a:pPr>
            <a:r>
              <a:rPr lang="en-US" dirty="0">
                <a:solidFill>
                  <a:srgbClr val="000000"/>
                </a:solidFill>
              </a:rPr>
              <a:t>The federal government enforces the FCA.</a:t>
            </a:r>
          </a:p>
          <a:p>
            <a:pPr marL="0" indent="0">
              <a:spcAft>
                <a:spcPts val="1200"/>
              </a:spcAft>
              <a:buNone/>
            </a:pPr>
            <a:endParaRPr lang="en-US" dirty="0">
              <a:solidFill>
                <a:srgbClr val="000000"/>
              </a:solidFill>
            </a:endParaRP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775866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THE FEDERAL FALSE CLAIMS ACT (FCA)</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70"/>
            <a:ext cx="12105423" cy="5645426"/>
          </a:xfrm>
        </p:spPr>
        <p:txBody>
          <a:bodyPr>
            <a:normAutofit lnSpcReduction="10000"/>
          </a:bodyPr>
          <a:lstStyle/>
          <a:p>
            <a:pPr marL="0" indent="0">
              <a:spcAft>
                <a:spcPts val="1200"/>
              </a:spcAft>
              <a:buNone/>
            </a:pPr>
            <a:r>
              <a:rPr lang="en-US" sz="2400" b="1" dirty="0">
                <a:solidFill>
                  <a:srgbClr val="000000"/>
                </a:solidFill>
              </a:rPr>
              <a:t>Examples of a false claim include, but are not limited to:</a:t>
            </a:r>
          </a:p>
          <a:p>
            <a:pPr>
              <a:spcBef>
                <a:spcPts val="1800"/>
              </a:spcBef>
              <a:spcAft>
                <a:spcPts val="1800"/>
              </a:spcAft>
              <a:buFont typeface="Wingdings" panose="05000000000000000000" pitchFamily="2" charset="2"/>
              <a:buChar char="§"/>
            </a:pPr>
            <a:r>
              <a:rPr lang="en-US" dirty="0">
                <a:solidFill>
                  <a:srgbClr val="000000"/>
                </a:solidFill>
              </a:rPr>
              <a:t>Billing for procedures not performed</a:t>
            </a:r>
          </a:p>
          <a:p>
            <a:pPr>
              <a:spcBef>
                <a:spcPts val="1800"/>
              </a:spcBef>
              <a:spcAft>
                <a:spcPts val="1800"/>
              </a:spcAft>
              <a:buFont typeface="Wingdings" panose="05000000000000000000" pitchFamily="2" charset="2"/>
              <a:buChar char="§"/>
            </a:pPr>
            <a:r>
              <a:rPr lang="en-US" dirty="0">
                <a:solidFill>
                  <a:srgbClr val="000000"/>
                </a:solidFill>
              </a:rPr>
              <a:t>Billing for services that are medically unnecessary</a:t>
            </a:r>
          </a:p>
          <a:p>
            <a:pPr>
              <a:spcBef>
                <a:spcPts val="1800"/>
              </a:spcBef>
              <a:spcAft>
                <a:spcPts val="1800"/>
              </a:spcAft>
              <a:buFont typeface="Wingdings" panose="05000000000000000000" pitchFamily="2" charset="2"/>
              <a:buChar char="§"/>
            </a:pPr>
            <a:r>
              <a:rPr lang="en-US" dirty="0">
                <a:solidFill>
                  <a:srgbClr val="000000"/>
                </a:solidFill>
              </a:rPr>
              <a:t>Billing separately for services that should be bundled (or unbundling)</a:t>
            </a:r>
          </a:p>
          <a:p>
            <a:pPr>
              <a:spcBef>
                <a:spcPts val="1800"/>
              </a:spcBef>
              <a:spcAft>
                <a:spcPts val="1800"/>
              </a:spcAft>
              <a:buFont typeface="Wingdings" panose="05000000000000000000" pitchFamily="2" charset="2"/>
              <a:buChar char="§"/>
            </a:pPr>
            <a:r>
              <a:rPr lang="en-US" dirty="0">
                <a:solidFill>
                  <a:srgbClr val="000000"/>
                </a:solidFill>
              </a:rPr>
              <a:t>Falsifying information in a medical record</a:t>
            </a:r>
          </a:p>
          <a:p>
            <a:pPr>
              <a:spcBef>
                <a:spcPts val="1800"/>
              </a:spcBef>
              <a:spcAft>
                <a:spcPts val="1800"/>
              </a:spcAft>
              <a:buFont typeface="Wingdings" panose="05000000000000000000" pitchFamily="2" charset="2"/>
              <a:buChar char="§"/>
            </a:pPr>
            <a:r>
              <a:rPr lang="en-US" dirty="0">
                <a:solidFill>
                  <a:srgbClr val="000000"/>
                </a:solidFill>
              </a:rPr>
              <a:t>Billing more than once for the same services</a:t>
            </a:r>
          </a:p>
          <a:p>
            <a:pPr>
              <a:spcBef>
                <a:spcPts val="1800"/>
              </a:spcBef>
              <a:spcAft>
                <a:spcPts val="1800"/>
              </a:spcAft>
              <a:buFont typeface="Wingdings" panose="05000000000000000000" pitchFamily="2" charset="2"/>
              <a:buChar char="§"/>
            </a:pPr>
            <a:r>
              <a:rPr lang="en-US" dirty="0">
                <a:solidFill>
                  <a:srgbClr val="000000"/>
                </a:solidFill>
              </a:rPr>
              <a:t>Failure to return an overpayment within 60 days of identification</a:t>
            </a:r>
          </a:p>
          <a:p>
            <a:pPr>
              <a:spcBef>
                <a:spcPts val="1800"/>
              </a:spcBef>
              <a:spcAft>
                <a:spcPts val="2400"/>
              </a:spcAft>
              <a:buFont typeface="Wingdings" panose="05000000000000000000" pitchFamily="2" charset="2"/>
              <a:buChar char="§"/>
            </a:pPr>
            <a:r>
              <a:rPr lang="en-US" dirty="0">
                <a:solidFill>
                  <a:srgbClr val="000000"/>
                </a:solidFill>
              </a:rPr>
              <a:t>Billing an otherwise appropriate claim when the service itself resulted from an inappropriate arrangement between a provider and a hospital or other healthcare entity (Stark or Anti-Kick-Back).</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723058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5B29-88CB-47B6-8D08-8FA4F901C9D6}"/>
              </a:ext>
            </a:extLst>
          </p:cNvPr>
          <p:cNvSpPr>
            <a:spLocks noGrp="1"/>
          </p:cNvSpPr>
          <p:nvPr>
            <p:ph type="title"/>
          </p:nvPr>
        </p:nvSpPr>
        <p:spPr>
          <a:xfrm>
            <a:off x="0" y="718947"/>
            <a:ext cx="14630400" cy="774326"/>
          </a:xfrm>
        </p:spPr>
        <p:txBody>
          <a:bodyPr/>
          <a:lstStyle/>
          <a:p>
            <a:r>
              <a:rPr lang="en-US" dirty="0"/>
              <a:t>     THE FEDERAL FALSE CLAIMS ACT (FCA)</a:t>
            </a:r>
          </a:p>
        </p:txBody>
      </p:sp>
      <p:sp>
        <p:nvSpPr>
          <p:cNvPr id="3" name="Content Placeholder 2">
            <a:extLst>
              <a:ext uri="{FF2B5EF4-FFF2-40B4-BE49-F238E27FC236}">
                <a16:creationId xmlns:a16="http://schemas.microsoft.com/office/drawing/2014/main" id="{AD2EAF12-1230-428F-AC94-B62CA414DF33}"/>
              </a:ext>
            </a:extLst>
          </p:cNvPr>
          <p:cNvSpPr>
            <a:spLocks noGrp="1"/>
          </p:cNvSpPr>
          <p:nvPr>
            <p:ph idx="1"/>
          </p:nvPr>
        </p:nvSpPr>
        <p:spPr>
          <a:xfrm>
            <a:off x="768096" y="1719470"/>
            <a:ext cx="12105423" cy="5645426"/>
          </a:xfrm>
        </p:spPr>
        <p:txBody>
          <a:bodyPr>
            <a:normAutofit/>
          </a:bodyPr>
          <a:lstStyle/>
          <a:p>
            <a:pPr marL="0" indent="0">
              <a:spcAft>
                <a:spcPts val="1200"/>
              </a:spcAft>
              <a:buNone/>
            </a:pPr>
            <a:r>
              <a:rPr lang="en-US" sz="2400" b="1" dirty="0">
                <a:solidFill>
                  <a:srgbClr val="000000"/>
                </a:solidFill>
              </a:rPr>
              <a:t>Some points to remember about the FCA:</a:t>
            </a:r>
          </a:p>
          <a:p>
            <a:pPr>
              <a:spcBef>
                <a:spcPts val="1800"/>
              </a:spcBef>
              <a:spcAft>
                <a:spcPts val="3600"/>
              </a:spcAft>
              <a:buFont typeface="Wingdings" panose="05000000000000000000" pitchFamily="2" charset="2"/>
              <a:buChar char="§"/>
            </a:pPr>
            <a:r>
              <a:rPr lang="en-US" dirty="0">
                <a:solidFill>
                  <a:srgbClr val="000000"/>
                </a:solidFill>
              </a:rPr>
              <a:t>False claims may result from something other than an intent to break the law. False claims may arise from repeated errors that reflect “deliberate ignorance” or “reckless disregard” of the rules. </a:t>
            </a:r>
          </a:p>
          <a:p>
            <a:pPr>
              <a:spcBef>
                <a:spcPts val="1800"/>
              </a:spcBef>
              <a:spcAft>
                <a:spcPts val="3600"/>
              </a:spcAft>
              <a:buFont typeface="Wingdings" panose="05000000000000000000" pitchFamily="2" charset="2"/>
              <a:buChar char="§"/>
            </a:pPr>
            <a:r>
              <a:rPr lang="en-US" dirty="0">
                <a:solidFill>
                  <a:srgbClr val="000000"/>
                </a:solidFill>
              </a:rPr>
              <a:t>The FCA allows individuals to act as “whistleblowers” and sue any person or entity they believe has defrauded the government. The government may join the suit if it believes the whistleblower’s case has merit. If the case is won, the whistleblower is entitled to a portion of any money recovered. </a:t>
            </a:r>
          </a:p>
          <a:p>
            <a:pPr>
              <a:spcBef>
                <a:spcPts val="1800"/>
              </a:spcBef>
              <a:spcAft>
                <a:spcPts val="3600"/>
              </a:spcAft>
              <a:buFont typeface="Wingdings" panose="05000000000000000000" pitchFamily="2" charset="2"/>
              <a:buChar char="§"/>
            </a:pPr>
            <a:r>
              <a:rPr lang="en-US" dirty="0">
                <a:solidFill>
                  <a:srgbClr val="000000"/>
                </a:solidFill>
              </a:rPr>
              <a:t>Penalties under the FCA are significant and may include fines of millions of dollars, as well as exclusion from government health care programs. </a:t>
            </a:r>
          </a:p>
        </p:txBody>
      </p:sp>
      <p:sp>
        <p:nvSpPr>
          <p:cNvPr id="6" name="Subtitle 5">
            <a:extLst>
              <a:ext uri="{FF2B5EF4-FFF2-40B4-BE49-F238E27FC236}">
                <a16:creationId xmlns:a16="http://schemas.microsoft.com/office/drawing/2014/main" id="{9A275895-D812-49A7-BBB5-11336F8438B4}"/>
              </a:ext>
            </a:extLst>
          </p:cNvPr>
          <p:cNvSpPr>
            <a:spLocks noGrp="1"/>
          </p:cNvSpPr>
          <p:nvPr>
            <p:ph type="subTitle" idx="13"/>
          </p:nvPr>
        </p:nvSpPr>
        <p:spPr>
          <a:xfrm>
            <a:off x="0" y="0"/>
            <a:ext cx="5180026" cy="374904"/>
          </a:xfrm>
        </p:spPr>
        <p:txBody>
          <a:bodyPr/>
          <a:lstStyle/>
          <a:p>
            <a:r>
              <a:rPr lang="en-US" sz="1800" b="1" dirty="0">
                <a:solidFill>
                  <a:srgbClr val="000000"/>
                </a:solidFill>
                <a:latin typeface="Times New Roman" panose="02020603050405020304" pitchFamily="18" charset="0"/>
                <a:cs typeface="Times New Roman" panose="02020603050405020304" pitchFamily="18" charset="0"/>
              </a:rPr>
              <a:t>ACO Annual Compliance Training</a:t>
            </a:r>
          </a:p>
          <a:p>
            <a:endParaRPr lang="en-US" sz="1050" dirty="0"/>
          </a:p>
        </p:txBody>
      </p:sp>
    </p:spTree>
    <p:extLst>
      <p:ext uri="{BB962C8B-B14F-4D97-AF65-F5344CB8AC3E}">
        <p14:creationId xmlns:p14="http://schemas.microsoft.com/office/powerpoint/2010/main" val="2962626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cLaren_PowerPoint_Graphic_Template_16x9" id="{C12BD129-A8EF-DF47-A379-763398B07C28}" vid="{B640101D-7B90-E94D-916C-4F0172B2612C}"/>
    </a:ext>
  </a:extLst>
</a:theme>
</file>

<file path=docProps/app.xml><?xml version="1.0" encoding="utf-8"?>
<Properties xmlns="http://schemas.openxmlformats.org/officeDocument/2006/extended-properties" xmlns:vt="http://schemas.openxmlformats.org/officeDocument/2006/docPropsVTypes">
  <Template>McLaren_PowerPoint_Graphic_Template_16x9</Template>
  <TotalTime>10924</TotalTime>
  <Words>4068</Words>
  <Application>Microsoft Office PowerPoint</Application>
  <PresentationFormat>Custom</PresentationFormat>
  <Paragraphs>296</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Courier New</vt:lpstr>
      <vt:lpstr>Times New Roman</vt:lpstr>
      <vt:lpstr>Wingdings</vt:lpstr>
      <vt:lpstr>Office Theme</vt:lpstr>
      <vt:lpstr>Accountable Care Organization Annual Compliance Training</vt:lpstr>
      <vt:lpstr> COMPLIANCE PROGRAM</vt:lpstr>
      <vt:lpstr>     COMPLIANCE PROGRAM</vt:lpstr>
      <vt:lpstr>     COMPLIANCE PROGRAM</vt:lpstr>
      <vt:lpstr>     OBJECTIVES</vt:lpstr>
      <vt:lpstr>     COMPLIANCE PROGRAM</vt:lpstr>
      <vt:lpstr>     THE FEDERAL FALSE CLAIMS ACT (FCA)</vt:lpstr>
      <vt:lpstr>     THE FEDERAL FALSE CLAIMS ACT (FCA)</vt:lpstr>
      <vt:lpstr>     THE FEDERAL FALSE CLAIMS ACT (FCA)</vt:lpstr>
      <vt:lpstr>     FRAUD, WASTE and ABUSE</vt:lpstr>
      <vt:lpstr>     FRAUD, WASTE and ABUSE</vt:lpstr>
      <vt:lpstr>     FRAUD, WASTE and ABUSE</vt:lpstr>
      <vt:lpstr>     FRAUD, WASTE and ABUSE</vt:lpstr>
      <vt:lpstr>     FRAUD, WASTE and ABUSE</vt:lpstr>
      <vt:lpstr>     FRAUD, WASTE and ABUSE</vt:lpstr>
      <vt:lpstr>     FRAUD, WASTE and ABUSE</vt:lpstr>
      <vt:lpstr>     FRAUD, WASTE and ABUSE</vt:lpstr>
      <vt:lpstr>     FRAUD, WASTE and ABUSE</vt:lpstr>
      <vt:lpstr>     EXCLUSION PROGRAM</vt:lpstr>
      <vt:lpstr>     FINANCIAL RELATIONSHIPS</vt:lpstr>
      <vt:lpstr>     FINANCIAL RELATIONSHIPS</vt:lpstr>
      <vt:lpstr>     FINANCIAL RELATIONSHIPS</vt:lpstr>
      <vt:lpstr>     PERMITTED ACTIVITIES</vt:lpstr>
      <vt:lpstr>     ACO RISK AREAS</vt:lpstr>
      <vt:lpstr>     ACO RISK AREAS </vt:lpstr>
      <vt:lpstr>     ACO RISK AREAS</vt:lpstr>
      <vt:lpstr>     ACO RISK AREAS</vt:lpstr>
      <vt:lpstr>     ACO RISK AREAS </vt:lpstr>
      <vt:lpstr>     ACO RISK AREAS </vt:lpstr>
      <vt:lpstr>     ACO RISK AREAS </vt:lpstr>
      <vt:lpstr>     ACO RISK AREAS </vt:lpstr>
      <vt:lpstr>     ACO RISK AREAS </vt:lpstr>
      <vt:lpstr>     ACO RISK AREAS </vt:lpstr>
      <vt:lpstr>     ACO RISK AREAS </vt:lpstr>
      <vt:lpstr>     REPORTING COMPLIANCE CONCERNS </vt:lpstr>
      <vt:lpstr>     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Medicare Parts C and D General Compliance Training</dc:title>
  <dc:creator>Nicoloff, Carli</dc:creator>
  <cp:lastModifiedBy>Smith, Dawn</cp:lastModifiedBy>
  <cp:revision>68</cp:revision>
  <dcterms:created xsi:type="dcterms:W3CDTF">2020-07-21T16:41:18Z</dcterms:created>
  <dcterms:modified xsi:type="dcterms:W3CDTF">2022-04-20T19:38:11Z</dcterms:modified>
</cp:coreProperties>
</file>